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04"/>
  </p:notesMasterIdLst>
  <p:handoutMasterIdLst>
    <p:handoutMasterId r:id="rId105"/>
  </p:handoutMasterIdLst>
  <p:sldIdLst>
    <p:sldId id="386" r:id="rId2"/>
    <p:sldId id="616" r:id="rId3"/>
    <p:sldId id="709" r:id="rId4"/>
    <p:sldId id="618" r:id="rId5"/>
    <p:sldId id="617" r:id="rId6"/>
    <p:sldId id="444" r:id="rId7"/>
    <p:sldId id="641" r:id="rId8"/>
    <p:sldId id="628" r:id="rId9"/>
    <p:sldId id="630" r:id="rId10"/>
    <p:sldId id="629" r:id="rId11"/>
    <p:sldId id="627" r:id="rId12"/>
    <p:sldId id="642" r:id="rId13"/>
    <p:sldId id="631" r:id="rId14"/>
    <p:sldId id="632" r:id="rId15"/>
    <p:sldId id="633" r:id="rId16"/>
    <p:sldId id="635" r:id="rId17"/>
    <p:sldId id="634" r:id="rId18"/>
    <p:sldId id="636" r:id="rId19"/>
    <p:sldId id="643" r:id="rId20"/>
    <p:sldId id="638" r:id="rId21"/>
    <p:sldId id="639" r:id="rId22"/>
    <p:sldId id="640" r:id="rId23"/>
    <p:sldId id="644" r:id="rId24"/>
    <p:sldId id="645" r:id="rId25"/>
    <p:sldId id="646" r:id="rId26"/>
    <p:sldId id="647" r:id="rId27"/>
    <p:sldId id="649" r:id="rId28"/>
    <p:sldId id="648" r:id="rId29"/>
    <p:sldId id="650" r:id="rId30"/>
    <p:sldId id="651" r:id="rId31"/>
    <p:sldId id="625" r:id="rId32"/>
    <p:sldId id="652" r:id="rId33"/>
    <p:sldId id="654" r:id="rId34"/>
    <p:sldId id="653" r:id="rId35"/>
    <p:sldId id="655" r:id="rId36"/>
    <p:sldId id="656" r:id="rId37"/>
    <p:sldId id="657" r:id="rId38"/>
    <p:sldId id="658" r:id="rId39"/>
    <p:sldId id="660" r:id="rId40"/>
    <p:sldId id="659" r:id="rId41"/>
    <p:sldId id="661" r:id="rId42"/>
    <p:sldId id="662" r:id="rId43"/>
    <p:sldId id="664" r:id="rId44"/>
    <p:sldId id="665" r:id="rId45"/>
    <p:sldId id="666" r:id="rId46"/>
    <p:sldId id="667" r:id="rId47"/>
    <p:sldId id="668" r:id="rId48"/>
    <p:sldId id="669" r:id="rId49"/>
    <p:sldId id="670" r:id="rId50"/>
    <p:sldId id="671" r:id="rId51"/>
    <p:sldId id="672" r:id="rId52"/>
    <p:sldId id="673" r:id="rId53"/>
    <p:sldId id="674" r:id="rId54"/>
    <p:sldId id="675" r:id="rId55"/>
    <p:sldId id="676" r:id="rId56"/>
    <p:sldId id="677" r:id="rId57"/>
    <p:sldId id="678" r:id="rId58"/>
    <p:sldId id="680" r:id="rId59"/>
    <p:sldId id="679" r:id="rId60"/>
    <p:sldId id="599" r:id="rId61"/>
    <p:sldId id="682" r:id="rId62"/>
    <p:sldId id="683" r:id="rId63"/>
    <p:sldId id="684" r:id="rId64"/>
    <p:sldId id="685" r:id="rId65"/>
    <p:sldId id="681" r:id="rId66"/>
    <p:sldId id="688" r:id="rId67"/>
    <p:sldId id="726" r:id="rId68"/>
    <p:sldId id="725" r:id="rId69"/>
    <p:sldId id="689" r:id="rId70"/>
    <p:sldId id="690" r:id="rId71"/>
    <p:sldId id="691" r:id="rId72"/>
    <p:sldId id="692" r:id="rId73"/>
    <p:sldId id="693" r:id="rId74"/>
    <p:sldId id="694" r:id="rId75"/>
    <p:sldId id="695" r:id="rId76"/>
    <p:sldId id="696" r:id="rId77"/>
    <p:sldId id="697" r:id="rId78"/>
    <p:sldId id="698" r:id="rId79"/>
    <p:sldId id="699" r:id="rId80"/>
    <p:sldId id="700" r:id="rId81"/>
    <p:sldId id="701" r:id="rId82"/>
    <p:sldId id="702" r:id="rId83"/>
    <p:sldId id="703" r:id="rId84"/>
    <p:sldId id="705" r:id="rId85"/>
    <p:sldId id="706" r:id="rId86"/>
    <p:sldId id="708" r:id="rId87"/>
    <p:sldId id="707" r:id="rId88"/>
    <p:sldId id="710" r:id="rId89"/>
    <p:sldId id="613" r:id="rId90"/>
    <p:sldId id="712" r:id="rId91"/>
    <p:sldId id="713" r:id="rId92"/>
    <p:sldId id="615" r:id="rId93"/>
    <p:sldId id="724" r:id="rId94"/>
    <p:sldId id="711" r:id="rId95"/>
    <p:sldId id="714" r:id="rId96"/>
    <p:sldId id="717" r:id="rId97"/>
    <p:sldId id="719" r:id="rId98"/>
    <p:sldId id="720" r:id="rId99"/>
    <p:sldId id="721" r:id="rId100"/>
    <p:sldId id="722" r:id="rId101"/>
    <p:sldId id="723" r:id="rId102"/>
    <p:sldId id="588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EBA"/>
    <a:srgbClr val="5A2847"/>
    <a:srgbClr val="5C126B"/>
    <a:srgbClr val="984378"/>
    <a:srgbClr val="C77FAC"/>
    <a:srgbClr val="22304B"/>
    <a:srgbClr val="0E2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6" autoAdjust="0"/>
    <p:restoredTop sz="67297" autoAdjust="0"/>
  </p:normalViewPr>
  <p:slideViewPr>
    <p:cSldViewPr snapToGrid="0">
      <p:cViewPr varScale="1">
        <p:scale>
          <a:sx n="95" d="100"/>
          <a:sy n="95" d="100"/>
        </p:scale>
        <p:origin x="104" y="1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31114-ACAA-4800-8335-7A7BCA781669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9717C-38F6-4F24-91FB-3C6BE57C2B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276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64E-9A2D-4D02-BD46-DFCFC74B5EE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04F-F5C7-412C-AE28-FF961BD9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6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2511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711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6061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FAA83-E6B8-4D32-8423-CC721066AA57}" type="slidenum">
              <a:rPr lang="zh-CN" altLang="en-US" smtClean="0"/>
              <a:t>102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147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12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39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46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73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77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71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30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32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1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46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00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11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11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48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68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67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52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81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74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31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24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685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92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348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822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673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743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69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452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664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91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692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82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376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806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579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929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999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596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076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765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2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709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80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224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176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072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542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965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666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552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077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48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046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344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547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5998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733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68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424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55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819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584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16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716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696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542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40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6697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146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7978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7338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41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492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92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4724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897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937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6317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1818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5072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7398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2519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251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2884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77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9325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1017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3779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5803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587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7220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425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9399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7044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785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首先，介绍一下显著物体检测，</a:t>
            </a:r>
            <a:endParaRPr lang="en-US" altLang="zh-CN" dirty="0" smtClean="0"/>
          </a:p>
          <a:p>
            <a:r>
              <a:rPr lang="zh-CN" altLang="en-US" dirty="0" smtClean="0"/>
              <a:t>对于图像中的显著物体检测，就是要对原图的每一个像素点做一个稠密的预测，最后得到一个概率图（</a:t>
            </a:r>
            <a:r>
              <a:rPr lang="en-US" altLang="zh-CN" dirty="0" smtClean="0"/>
              <a:t>c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每一个像素点是否显著，给出一个显著程度（</a:t>
            </a:r>
            <a:r>
              <a:rPr lang="en-US" altLang="zh-CN" dirty="0" smtClean="0"/>
              <a:t>0-1</a:t>
            </a:r>
            <a:r>
              <a:rPr lang="zh-CN" altLang="en-US" dirty="0" smtClean="0"/>
              <a:t>）范围。</a:t>
            </a:r>
            <a:endParaRPr lang="en-US" altLang="zh-CN" dirty="0" smtClean="0"/>
          </a:p>
          <a:p>
            <a:r>
              <a:rPr lang="zh-CN" altLang="en-US" dirty="0" smtClean="0"/>
              <a:t>最优的结果是（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）非常肯定的给出那些是像素点属于显著对象。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2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65140"/>
          </a:xfrm>
          <a:prstGeom prst="rect">
            <a:avLst/>
          </a:prstGeom>
          <a:solidFill>
            <a:srgbClr val="984378"/>
          </a:solidFill>
        </p:spPr>
        <p:txBody>
          <a:bodyPr anchor="ctr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05092"/>
            <a:ext cx="9144000" cy="7527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11165305" cy="669129"/>
          </a:xfrm>
          <a:prstGeom prst="rect">
            <a:avLst/>
          </a:prstGeom>
          <a:noFill/>
        </p:spPr>
        <p:txBody>
          <a:bodyPr/>
          <a:lstStyle>
            <a:lvl1pPr>
              <a:defRPr sz="4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447" y="789710"/>
            <a:ext cx="11355295" cy="5387254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9" name="Line 1"/>
          <p:cNvSpPr>
            <a:spLocks noChangeShapeType="1"/>
          </p:cNvSpPr>
          <p:nvPr/>
        </p:nvSpPr>
        <p:spPr bwMode="auto">
          <a:xfrm>
            <a:off x="0" y="676026"/>
            <a:ext cx="12192000" cy="0"/>
          </a:xfrm>
          <a:prstGeom prst="line">
            <a:avLst/>
          </a:prstGeom>
          <a:noFill/>
          <a:ln w="38160">
            <a:solidFill>
              <a:srgbClr val="5C126B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GB" sz="1800"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311059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711544" y="6580997"/>
            <a:ext cx="1480457" cy="277002"/>
          </a:xfrm>
          <a:prstGeom prst="rect">
            <a:avLst/>
          </a:prstGeom>
          <a:solidFill>
            <a:srgbClr val="5A2847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9" name="TextBox 12"/>
          <p:cNvSpPr txBox="1"/>
          <p:nvPr userDrawn="1"/>
        </p:nvSpPr>
        <p:spPr>
          <a:xfrm>
            <a:off x="1770140" y="6581001"/>
            <a:ext cx="6951071" cy="276999"/>
          </a:xfrm>
          <a:prstGeom prst="rect">
            <a:avLst/>
          </a:prstGeom>
          <a:solidFill>
            <a:srgbClr val="5C126B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solidFill>
                  <a:schemeClr val="bg1"/>
                </a:solidFill>
              </a:rPr>
              <a:t>CV</a:t>
            </a:r>
            <a:r>
              <a:rPr lang="zh-CN" altLang="en-US" sz="1200" b="0" dirty="0" smtClean="0">
                <a:solidFill>
                  <a:schemeClr val="bg1"/>
                </a:solidFill>
              </a:rPr>
              <a:t>最新进展讨论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11" name="TextBox 13"/>
          <p:cNvSpPr txBox="1"/>
          <p:nvPr userDrawn="1"/>
        </p:nvSpPr>
        <p:spPr>
          <a:xfrm>
            <a:off x="0" y="6581001"/>
            <a:ext cx="1770140" cy="276999"/>
          </a:xfrm>
          <a:prstGeom prst="rect">
            <a:avLst/>
          </a:prstGeom>
          <a:solidFill>
            <a:srgbClr val="984378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chemeClr val="bg1"/>
                </a:solidFill>
              </a:rPr>
              <a:t>范登平</a:t>
            </a:r>
            <a:r>
              <a:rPr lang="en-US" sz="1200" dirty="0" smtClean="0">
                <a:solidFill>
                  <a:schemeClr val="bg1"/>
                </a:solidFill>
              </a:rPr>
              <a:t> (</a:t>
            </a:r>
            <a:r>
              <a:rPr lang="zh-CN" altLang="en-US" sz="1200" dirty="0" smtClean="0">
                <a:solidFill>
                  <a:schemeClr val="bg1"/>
                </a:solidFill>
              </a:rPr>
              <a:t>摆渡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TextBox 11"/>
          <p:cNvSpPr txBox="1"/>
          <p:nvPr userDrawn="1"/>
        </p:nvSpPr>
        <p:spPr>
          <a:xfrm>
            <a:off x="11040776" y="6581001"/>
            <a:ext cx="87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603BFBC-EF15-48A5-8249-0FEAC4BE5DBB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r>
              <a:rPr lang="en-US" sz="1200" dirty="0" smtClean="0">
                <a:solidFill>
                  <a:schemeClr val="bg1"/>
                </a:solidFill>
              </a:rPr>
              <a:t>/</a:t>
            </a:r>
            <a:r>
              <a:rPr lang="en-US" altLang="zh-CN" sz="1200" dirty="0" smtClean="0">
                <a:solidFill>
                  <a:schemeClr val="bg1"/>
                </a:solidFill>
              </a:rPr>
              <a:t>102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3"/>
          <p:cNvSpPr txBox="1"/>
          <p:nvPr userDrawn="1"/>
        </p:nvSpPr>
        <p:spPr>
          <a:xfrm>
            <a:off x="8721210" y="6580996"/>
            <a:ext cx="1990331" cy="276999"/>
          </a:xfrm>
          <a:prstGeom prst="rect">
            <a:avLst/>
          </a:prstGeom>
          <a:solidFill>
            <a:srgbClr val="984378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chemeClr val="bg1"/>
                </a:solidFill>
              </a:rPr>
              <a:t> 7/12/2019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5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mcheng.ne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mailto:dengpingfan@mail.nankai.edu.cn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github.com/irfanICMLL/structure_knowledge_distillatio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ailvos.web.illinois.edu/" TargetMode="Externa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sacmehta/EdgeNets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github.com/seasonSH/WarpGAN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github.com/yiranran/APDrawingGAN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penaccess.thecvf.com/CVPR2019.p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hyperlink" Target="https://github.com/sunshineatnoon/LinearStyleTransfer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s.utexas.edu/~rhgao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hyperlink" Target="https://www.cs.utexas.edu/~rhgao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hyperlink" Target="https://www.cs.utexas.edu/~rhgao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hyperlink" Target="https://www.cs.utexas.edu/~rhgao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://vision.cs.utexas.edu/projects/2.5D_visual_sound/" TargetMode="External"/><Relationship Id="rId4" Type="http://schemas.openxmlformats.org/officeDocument/2006/relationships/hyperlink" Target="https://www.cs.utexas.edu/~rhga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hyperlink" Target="https://www.cs.utexas.edu/~rhgao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hyperlink" Target="https://www.cs.utexas.edu/~rhgao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hyperlink" Target="http://csms.haifa.ac.il/profiles/tTreibitz/datasets/sea_thru/index.html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cript.top/sentiment/" TargetMode="External"/><Relationship Id="rId4" Type="http://schemas.openxmlformats.org/officeDocument/2006/relationships/image" Target="../media/image78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search/cs?searchtype=author&amp;query=Zellers,+R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hyperlink" Target="https://visualcommonsense.com/" TargetMode="External"/><Relationship Id="rId4" Type="http://schemas.openxmlformats.org/officeDocument/2006/relationships/hyperlink" Target="https://arxiv.org/search/cs?searchtype=author&amp;query=Zellers,+R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hyperlink" Target="https://arxiv.org/search/cs?searchtype=author&amp;query=Zellers,+R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hyperlink" Target="https://arxiv.org/search/cs?searchtype=author&amp;query=Zellers,+R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I_iOVrcpEBw&amp;feature=youtu.be" TargetMode="External"/><Relationship Id="rId4" Type="http://schemas.openxmlformats.org/officeDocument/2006/relationships/hyperlink" Target="https://github.com/foolwood/SiamMask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dpfan.net/SOCBenchmark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angxm14-thu/SaliencyMDC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eeexplore.ieee.org/abstract/document/8546752/" TargetMode="External"/><Relationship Id="rId4" Type="http://schemas.openxmlformats.org/officeDocument/2006/relationships/hyperlink" Target="https://www.ijcai.org/proceedings/2018/0095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841674"/>
          </a:xfrm>
        </p:spPr>
        <p:txBody>
          <a:bodyPr/>
          <a:lstStyle/>
          <a:p>
            <a:r>
              <a:rPr lang="en-US" altLang="zh-CN" dirty="0" smtClean="0"/>
              <a:t>CV</a:t>
            </a:r>
            <a:r>
              <a:rPr lang="zh-CN" altLang="en-US" dirty="0" smtClean="0"/>
              <a:t>最新进展讨论</a:t>
            </a:r>
            <a:endParaRPr lang="zh-CN" alt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643397" y="3229863"/>
            <a:ext cx="8602980" cy="2172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</a:pPr>
            <a:r>
              <a:rPr lang="zh-CN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汇报</a:t>
            </a:r>
            <a:r>
              <a:rPr lang="zh-CN" alt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人：范登平（摆渡）</a:t>
            </a:r>
            <a:endParaRPr lang="en-US" altLang="zh-CN" sz="4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  <a:p>
            <a:pPr>
              <a:spcBef>
                <a:spcPts val="1350"/>
              </a:spcBef>
            </a:pPr>
            <a:r>
              <a:rPr lang="zh-CN" alt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时间：</a:t>
            </a:r>
            <a:r>
              <a:rPr lang="en-US" altLang="zh-CN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2019</a:t>
            </a:r>
            <a:r>
              <a:rPr lang="zh-CN" alt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年</a:t>
            </a:r>
            <a:r>
              <a:rPr lang="en-US" altLang="zh-CN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7</a:t>
            </a:r>
            <a:r>
              <a:rPr lang="zh-CN" alt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月</a:t>
            </a:r>
            <a:r>
              <a:rPr lang="en-US" altLang="zh-CN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12</a:t>
            </a:r>
            <a:r>
              <a:rPr lang="zh-CN" alt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日 </a:t>
            </a:r>
            <a:r>
              <a:rPr lang="en-US" altLang="zh-CN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12</a:t>
            </a:r>
            <a:r>
              <a:rPr lang="zh-CN" alt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：</a:t>
            </a:r>
            <a:r>
              <a:rPr lang="en-US" altLang="zh-CN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00</a:t>
            </a:r>
          </a:p>
          <a:p>
            <a:pPr>
              <a:spcBef>
                <a:spcPts val="1350"/>
              </a:spcBef>
            </a:pPr>
            <a:r>
              <a:rPr lang="en-US" sz="3600" dirty="0" smtClean="0">
                <a:hlinkClick r:id="rId3"/>
              </a:rPr>
              <a:t>http://</a:t>
            </a:r>
            <a:r>
              <a:rPr lang="en-US" altLang="zh-CN" sz="3600" dirty="0" smtClean="0">
                <a:hlinkClick r:id="rId3"/>
              </a:rPr>
              <a:t>dpfan.net</a:t>
            </a:r>
            <a:r>
              <a:rPr lang="en-US" sz="3600" dirty="0" smtClean="0">
                <a:hlinkClick r:id="rId3"/>
              </a:rPr>
              <a:t>/</a:t>
            </a:r>
            <a:endParaRPr lang="en-US" altLang="zh-Han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6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3"/>
    </mc:Choice>
    <mc:Fallback xmlns="">
      <p:transition spd="slow" advTm="740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6710" y="881131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2866" y="1097074"/>
            <a:ext cx="984574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Hans" b="1" dirty="0" smtClean="0">
                <a:latin typeface="Calibri Light" panose="020F0302020204030204" pitchFamily="34" charset="0"/>
              </a:rPr>
              <a:t>Fast Online Object Tracking and Segmentation: A Unifying Approach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Qiang</a:t>
            </a:r>
            <a:r>
              <a:rPr lang="en-US" altLang="zh-Hans" dirty="0" smtClean="0">
                <a:latin typeface="Calibri Light" panose="020F0302020204030204" pitchFamily="34" charset="0"/>
              </a:rPr>
              <a:t> Wang, … Philip H.S.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Torr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012" y="2076738"/>
            <a:ext cx="8115300" cy="31146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255" y="1771827"/>
            <a:ext cx="7504813" cy="419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7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3. Saliency Survey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70901" y="900485"/>
            <a:ext cx="115787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2800" b="1" dirty="0" smtClean="0">
                <a:solidFill>
                  <a:srgbClr val="333333"/>
                </a:solidFill>
                <a:latin typeface="Open Sans"/>
              </a:rPr>
              <a:t>Deep-Learning Methods</a:t>
            </a:r>
          </a:p>
          <a:p>
            <a:pPr fontAlgn="base"/>
            <a:endParaRPr lang="en-US" altLang="zh-CN" dirty="0" smtClean="0"/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/>
              <a:t>C2S: </a:t>
            </a:r>
            <a:r>
              <a:rPr lang="en-US" altLang="zh-CN" b="1" dirty="0"/>
              <a:t>Contour Knowledge Transfer for Salient Object Detection</a:t>
            </a:r>
            <a:r>
              <a:rPr lang="en-US" altLang="zh-CN" dirty="0"/>
              <a:t>, ECCV, 2018.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/>
              <a:t>RADF: </a:t>
            </a:r>
            <a:r>
              <a:rPr lang="en-US" altLang="zh-CN" b="1" dirty="0"/>
              <a:t>Recurrently aggregating deep features for salient object detection</a:t>
            </a:r>
            <a:r>
              <a:rPr lang="en-US" altLang="zh-CN" dirty="0"/>
              <a:t>, AAAI, 2018.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 err="1"/>
              <a:t>SalGAN</a:t>
            </a:r>
            <a:r>
              <a:rPr lang="en-US" altLang="zh-CN" dirty="0"/>
              <a:t>: </a:t>
            </a:r>
            <a:r>
              <a:rPr lang="en-US" altLang="zh-CN" b="1" dirty="0"/>
              <a:t>visual saliency prediction with adversarial networks</a:t>
            </a:r>
            <a:r>
              <a:rPr lang="en-US" altLang="zh-CN" dirty="0"/>
              <a:t>, CVIU, 2018.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/>
              <a:t>SD: </a:t>
            </a:r>
            <a:r>
              <a:rPr lang="en-US" altLang="zh-CN" b="1" dirty="0"/>
              <a:t>Super Diffusion for Salient Object Detection</a:t>
            </a:r>
            <a:r>
              <a:rPr lang="en-US" altLang="zh-CN" dirty="0"/>
              <a:t>, </a:t>
            </a:r>
            <a:r>
              <a:rPr lang="en-US" altLang="zh-CN" dirty="0" err="1"/>
              <a:t>arXiv</a:t>
            </a:r>
            <a:r>
              <a:rPr lang="en-US" altLang="zh-CN" dirty="0"/>
              <a:t>, 2018.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/>
              <a:t>UGA: </a:t>
            </a:r>
            <a:r>
              <a:rPr lang="en-US" altLang="zh-CN" b="1" dirty="0"/>
              <a:t>An Unsupervised Game-Theoretic Approach to Saliency Detection</a:t>
            </a:r>
            <a:r>
              <a:rPr lang="en-US" altLang="zh-CN" dirty="0"/>
              <a:t>, TIP, 2018.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/>
              <a:t>DEF: </a:t>
            </a:r>
            <a:r>
              <a:rPr lang="en-US" altLang="zh-CN" b="1" dirty="0"/>
              <a:t>Deep Embedding Features for Salient Object Detection</a:t>
            </a:r>
            <a:r>
              <a:rPr lang="en-US" altLang="zh-CN" dirty="0"/>
              <a:t>, AAAI, 2019.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/>
              <a:t>LFRWS: </a:t>
            </a:r>
            <a:r>
              <a:rPr lang="en-US" altLang="zh-CN" b="1" dirty="0"/>
              <a:t>Salient Object Detection with Lossless Feature Reflection and Weighted Structural Loss</a:t>
            </a:r>
            <a:r>
              <a:rPr lang="en-US" altLang="zh-CN" dirty="0"/>
              <a:t>, TIP, 2019.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/>
              <a:t>SIBA: </a:t>
            </a:r>
            <a:r>
              <a:rPr lang="en-US" altLang="zh-CN" b="1" dirty="0"/>
              <a:t>Selectivity or Invariance Boundary-aware Salient Object Detection</a:t>
            </a:r>
            <a:r>
              <a:rPr lang="en-US" altLang="zh-CN" dirty="0"/>
              <a:t>, </a:t>
            </a:r>
            <a:r>
              <a:rPr lang="en-US" altLang="zh-CN" dirty="0" err="1"/>
              <a:t>arXiv</a:t>
            </a:r>
            <a:r>
              <a:rPr lang="en-US" altLang="zh-CN" dirty="0"/>
              <a:t>, 2019.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/>
              <a:t>DRMC: </a:t>
            </a:r>
            <a:r>
              <a:rPr lang="en-US" altLang="zh-CN" b="1" dirty="0"/>
              <a:t>Deep Reasoning with Multi-scale Context for Salient Object Detection</a:t>
            </a:r>
            <a:r>
              <a:rPr lang="en-US" altLang="zh-CN" dirty="0"/>
              <a:t>, </a:t>
            </a:r>
            <a:r>
              <a:rPr lang="en-US" altLang="zh-CN" dirty="0" err="1"/>
              <a:t>arXiv</a:t>
            </a:r>
            <a:r>
              <a:rPr lang="en-US" altLang="zh-CN" dirty="0"/>
              <a:t>, 2019.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 err="1"/>
              <a:t>RDSNet</a:t>
            </a:r>
            <a:r>
              <a:rPr lang="en-US" altLang="zh-CN" dirty="0"/>
              <a:t>: </a:t>
            </a:r>
            <a:r>
              <a:rPr lang="en-US" altLang="zh-CN" b="1" dirty="0"/>
              <a:t>Richer and Deeper Supervision Network for Salient Object Detection</a:t>
            </a:r>
            <a:r>
              <a:rPr lang="en-US" altLang="zh-CN" dirty="0"/>
              <a:t>, </a:t>
            </a:r>
            <a:r>
              <a:rPr lang="en-US" altLang="zh-CN" dirty="0" err="1"/>
              <a:t>arXiv</a:t>
            </a:r>
            <a:r>
              <a:rPr lang="en-US" altLang="zh-CN" dirty="0"/>
              <a:t>, 2019.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/>
              <a:t>DNA: </a:t>
            </a:r>
            <a:r>
              <a:rPr lang="en-US" altLang="zh-CN" b="1" dirty="0"/>
              <a:t>Deeply-supervised Nonlinear Aggregation for Salient Object Detection, </a:t>
            </a:r>
            <a:r>
              <a:rPr lang="en-US" altLang="zh-CN" dirty="0" err="1"/>
              <a:t>arXiv</a:t>
            </a:r>
            <a:r>
              <a:rPr lang="en-US" altLang="zh-CN" dirty="0"/>
              <a:t>, 2019.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/>
              <a:t>DSAL-GAN: </a:t>
            </a:r>
            <a:r>
              <a:rPr lang="en-US" altLang="zh-CN" b="1" dirty="0" err="1"/>
              <a:t>Denoising</a:t>
            </a:r>
            <a:r>
              <a:rPr lang="en-US" altLang="zh-CN" b="1" dirty="0"/>
              <a:t> Based Saliency Prediction with Generative Adversarial Networks</a:t>
            </a:r>
            <a:r>
              <a:rPr lang="en-US" altLang="zh-CN" dirty="0"/>
              <a:t>, </a:t>
            </a:r>
            <a:r>
              <a:rPr lang="en-US" altLang="zh-CN" dirty="0" err="1"/>
              <a:t>arXiv</a:t>
            </a:r>
            <a:r>
              <a:rPr lang="en-US" altLang="zh-CN" dirty="0"/>
              <a:t>, 2019.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/>
              <a:t>SAC-Net: </a:t>
            </a:r>
            <a:r>
              <a:rPr lang="en-US" altLang="zh-CN" b="1" dirty="0"/>
              <a:t>Spatial Attenuation Context for Salient Object Detection</a:t>
            </a:r>
            <a:r>
              <a:rPr lang="en-US" altLang="zh-CN" dirty="0"/>
              <a:t>, </a:t>
            </a:r>
            <a:r>
              <a:rPr lang="en-US" altLang="zh-CN" dirty="0" err="1"/>
              <a:t>arXiv</a:t>
            </a:r>
            <a:r>
              <a:rPr lang="en-US" altLang="zh-CN" dirty="0"/>
              <a:t>, 2019.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/>
              <a:t>SE2Net: </a:t>
            </a:r>
            <a:r>
              <a:rPr lang="en-US" altLang="zh-CN" b="1" dirty="0"/>
              <a:t>Siamese Edge-Enhancement Network for Salient Object Detection</a:t>
            </a:r>
            <a:r>
              <a:rPr lang="en-US" altLang="zh-CN" dirty="0"/>
              <a:t>, </a:t>
            </a:r>
            <a:r>
              <a:rPr lang="en-US" altLang="zh-CN" dirty="0" err="1"/>
              <a:t>arXiv</a:t>
            </a:r>
            <a:r>
              <a:rPr lang="en-US" altLang="zh-CN" dirty="0"/>
              <a:t>, 2019.</a:t>
            </a:r>
          </a:p>
          <a:p>
            <a:pPr marL="342900" indent="-342900" fontAlgn="base">
              <a:buFont typeface="+mj-lt"/>
              <a:buAutoNum type="arabicPeriod" startAt="31"/>
            </a:pPr>
            <a:r>
              <a:rPr lang="en-US" altLang="zh-CN" dirty="0" err="1"/>
              <a:t>RRNet</a:t>
            </a:r>
            <a:r>
              <a:rPr lang="en-US" altLang="zh-CN" dirty="0"/>
              <a:t>: </a:t>
            </a:r>
            <a:r>
              <a:rPr lang="en-US" altLang="zh-CN" b="1" dirty="0"/>
              <a:t>Region Refinement Network for Salient Object Detection</a:t>
            </a:r>
            <a:r>
              <a:rPr lang="en-US" altLang="zh-CN" dirty="0"/>
              <a:t>, </a:t>
            </a:r>
            <a:r>
              <a:rPr lang="en-US" altLang="zh-CN" dirty="0" err="1"/>
              <a:t>arXiv</a:t>
            </a:r>
            <a:r>
              <a:rPr lang="en-US" altLang="zh-CN" dirty="0"/>
              <a:t>, 2019.</a:t>
            </a:r>
          </a:p>
          <a:p>
            <a:pPr marL="342900" indent="-342900" fontAlgn="base">
              <a:buFont typeface="+mj-lt"/>
              <a:buAutoNum type="arabicPeriod" startAt="31"/>
            </a:pPr>
            <a:endParaRPr lang="en-US" altLang="zh-CN" dirty="0" smtClean="0"/>
          </a:p>
          <a:p>
            <a:pPr marL="342900" indent="-342900" fontAlgn="base">
              <a:buFont typeface="+mj-lt"/>
              <a:buAutoNum type="arabicPeriod" startAt="31"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6721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3. Saliency Survey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70901" y="900485"/>
            <a:ext cx="1157872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2800" b="1" dirty="0" smtClean="0">
                <a:solidFill>
                  <a:srgbClr val="333333"/>
                </a:solidFill>
                <a:latin typeface="Open Sans"/>
              </a:rPr>
              <a:t>Deep-Learning Methods</a:t>
            </a:r>
            <a:endParaRPr lang="en-US" altLang="zh-CN" dirty="0" smtClean="0"/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/>
              <a:t>ROSA: </a:t>
            </a:r>
            <a:r>
              <a:rPr lang="en-US" altLang="zh-CN" b="1" dirty="0"/>
              <a:t>Robust Salient Object Detection against Adversarial Attacks</a:t>
            </a:r>
            <a:r>
              <a:rPr lang="en-US" altLang="zh-CN" dirty="0"/>
              <a:t>, </a:t>
            </a:r>
            <a:r>
              <a:rPr lang="en-US" altLang="zh-CN" dirty="0" err="1"/>
              <a:t>arXiv</a:t>
            </a:r>
            <a:r>
              <a:rPr lang="en-US" altLang="zh-CN" dirty="0"/>
              <a:t>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 err="1"/>
              <a:t>HyperFusion</a:t>
            </a:r>
            <a:r>
              <a:rPr lang="en-US" altLang="zh-CN" dirty="0"/>
              <a:t>-Net: </a:t>
            </a:r>
            <a:r>
              <a:rPr lang="en-US" altLang="zh-CN" b="1" dirty="0"/>
              <a:t>Densely Reflective Fusion for Salient Object Detection</a:t>
            </a:r>
            <a:r>
              <a:rPr lang="en-US" altLang="zh-CN" dirty="0"/>
              <a:t>, </a:t>
            </a:r>
            <a:r>
              <a:rPr lang="en-US" altLang="zh-CN" dirty="0" err="1"/>
              <a:t>Pingping</a:t>
            </a:r>
            <a:r>
              <a:rPr lang="en-US" altLang="zh-CN" dirty="0"/>
              <a:t> Zhang et al, PR,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/>
              <a:t>LFRWS: </a:t>
            </a:r>
            <a:r>
              <a:rPr lang="en-US" altLang="zh-CN" b="1" dirty="0"/>
              <a:t>Salient Object Detection with Lossless Feature Reflection and Weighted Structural Loss</a:t>
            </a:r>
            <a:r>
              <a:rPr lang="en-US" altLang="zh-CN" dirty="0"/>
              <a:t>, TIP,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/>
              <a:t>AFNet: </a:t>
            </a:r>
            <a:r>
              <a:rPr lang="en-US" altLang="zh-CN" b="1" dirty="0"/>
              <a:t>Attentive Feedback Network for Boundary-Aware Salient Object Detection</a:t>
            </a:r>
            <a:r>
              <a:rPr lang="en-US" altLang="zh-CN" dirty="0"/>
              <a:t>, </a:t>
            </a:r>
            <a:r>
              <a:rPr lang="en-US" altLang="zh-CN" dirty="0" err="1"/>
              <a:t>Mengyang</a:t>
            </a:r>
            <a:r>
              <a:rPr lang="en-US" altLang="zh-CN" dirty="0"/>
              <a:t> Feng et al, CVPR,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 err="1"/>
              <a:t>CapSal</a:t>
            </a:r>
            <a:r>
              <a:rPr lang="en-US" altLang="zh-CN" dirty="0"/>
              <a:t>: </a:t>
            </a:r>
            <a:r>
              <a:rPr lang="en-US" altLang="zh-CN" b="1" dirty="0"/>
              <a:t>Leveraging Captioning to Boost Semantics for Salient Object Detection</a:t>
            </a:r>
            <a:r>
              <a:rPr lang="en-US" altLang="zh-CN" dirty="0"/>
              <a:t>, Lu Zhang et al, CVPR,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 err="1"/>
              <a:t>BASNet</a:t>
            </a:r>
            <a:r>
              <a:rPr lang="en-US" altLang="zh-CN" dirty="0"/>
              <a:t>: </a:t>
            </a:r>
            <a:r>
              <a:rPr lang="en-US" altLang="zh-CN" b="1" dirty="0"/>
              <a:t>Boundary-Aware Salient Object Detection</a:t>
            </a:r>
            <a:r>
              <a:rPr lang="en-US" altLang="zh-CN" dirty="0"/>
              <a:t>, CVPR,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/>
              <a:t>CPD: </a:t>
            </a:r>
            <a:r>
              <a:rPr lang="en-US" altLang="zh-CN" b="1" dirty="0"/>
              <a:t>Cascaded Partial Decoder for Fast and Accurate Salient Object Detection</a:t>
            </a:r>
            <a:r>
              <a:rPr lang="en-US" altLang="zh-CN" dirty="0"/>
              <a:t>, CVPR,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/>
              <a:t>MWS: </a:t>
            </a:r>
            <a:r>
              <a:rPr lang="en-US" altLang="zh-CN" b="1" dirty="0"/>
              <a:t>Multi-source weak supervision for saliency detection</a:t>
            </a:r>
            <a:r>
              <a:rPr lang="en-US" altLang="zh-CN" dirty="0"/>
              <a:t>, Yu Zeng et al, CVPR,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 err="1"/>
              <a:t>MLMSNet</a:t>
            </a:r>
            <a:r>
              <a:rPr lang="en-US" altLang="zh-CN" dirty="0"/>
              <a:t>: </a:t>
            </a:r>
            <a:r>
              <a:rPr lang="en-US" altLang="zh-CN" b="1" dirty="0"/>
              <a:t>A Mutual Learning Method for Salient Object Detection with intertwined Multi-Supervision</a:t>
            </a:r>
            <a:r>
              <a:rPr lang="en-US" altLang="zh-CN" dirty="0"/>
              <a:t>, </a:t>
            </a:r>
            <a:r>
              <a:rPr lang="en-US" altLang="zh-CN" dirty="0" err="1"/>
              <a:t>Runming</a:t>
            </a:r>
            <a:r>
              <a:rPr lang="en-US" altLang="zh-CN" dirty="0"/>
              <a:t> Wu et al, CVPR,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 err="1"/>
              <a:t>PoolNet</a:t>
            </a:r>
            <a:r>
              <a:rPr lang="en-US" altLang="zh-CN" dirty="0"/>
              <a:t>: </a:t>
            </a:r>
            <a:r>
              <a:rPr lang="en-US" altLang="zh-CN" b="1" dirty="0"/>
              <a:t>A Simple Pooling-Based Design for Real-Time Salient Object Detection</a:t>
            </a:r>
            <a:r>
              <a:rPr lang="en-US" altLang="zh-CN" dirty="0"/>
              <a:t>, Jian-Jiang Liu et al, CVPR,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 err="1"/>
              <a:t>ICNet</a:t>
            </a:r>
            <a:r>
              <a:rPr lang="en-US" altLang="zh-CN" dirty="0"/>
              <a:t>: </a:t>
            </a:r>
            <a:r>
              <a:rPr lang="en-US" altLang="zh-CN" b="1" dirty="0"/>
              <a:t>An Iterative and Cooperative Top-down and Bottom-up Inference Network for Salient Object Detection</a:t>
            </a:r>
            <a:r>
              <a:rPr lang="en-US" altLang="zh-CN" dirty="0"/>
              <a:t>, W. Wang et al, CVPR,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/>
              <a:t>PAGE-Net: </a:t>
            </a:r>
            <a:r>
              <a:rPr lang="en-US" altLang="zh-CN" b="1" dirty="0"/>
              <a:t>Salient Object Detection with Pyramid Attention and Salient Edge</a:t>
            </a:r>
            <a:r>
              <a:rPr lang="en-US" altLang="zh-CN" dirty="0"/>
              <a:t>, </a:t>
            </a:r>
            <a:r>
              <a:rPr lang="en-US" altLang="zh-CN" dirty="0" err="1"/>
              <a:t>Wenguan</a:t>
            </a:r>
            <a:r>
              <a:rPr lang="en-US" altLang="zh-CN" dirty="0"/>
              <a:t> Wang et al, CVPR,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/>
              <a:t>HCA: </a:t>
            </a:r>
            <a:r>
              <a:rPr lang="en-US" altLang="zh-CN" b="1" dirty="0"/>
              <a:t>Salient Object Detection via High-to-Low Hierarchical Context Aggregation</a:t>
            </a:r>
            <a:r>
              <a:rPr lang="en-US" altLang="zh-CN" dirty="0"/>
              <a:t>, CVPR,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/>
              <a:t>GCBR: </a:t>
            </a:r>
            <a:r>
              <a:rPr lang="en-US" altLang="zh-CN" b="1" dirty="0"/>
              <a:t>Salient Object Detection in Low Contrast Images via Global Convolution and Boundary Refinement</a:t>
            </a:r>
            <a:r>
              <a:rPr lang="en-US" altLang="zh-CN" dirty="0"/>
              <a:t>, CVPRW, 2019.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 err="1"/>
              <a:t>EGNet</a:t>
            </a:r>
            <a:r>
              <a:rPr lang="en-US" altLang="zh-CN" dirty="0"/>
              <a:t>:</a:t>
            </a:r>
            <a:r>
              <a:rPr lang="en-US" altLang="zh-CN" b="1" dirty="0"/>
              <a:t> Edge Guidance Network for Salient Object Detection</a:t>
            </a:r>
            <a:r>
              <a:rPr lang="en-US" altLang="zh-CN"/>
              <a:t>, </a:t>
            </a:r>
            <a:r>
              <a:rPr lang="en-US" altLang="zh-CN" smtClean="0"/>
              <a:t>ICCV, </a:t>
            </a:r>
            <a:r>
              <a:rPr lang="en-US" altLang="zh-CN" dirty="0"/>
              <a:t>2019.</a:t>
            </a:r>
          </a:p>
          <a:p>
            <a:pPr fontAlgn="base"/>
            <a:endParaRPr lang="en-US" altLang="zh-CN" dirty="0" smtClean="0"/>
          </a:p>
          <a:p>
            <a:pPr marL="342900" indent="-342900" fontAlgn="base">
              <a:buFont typeface="+mj-lt"/>
              <a:buAutoNum type="arabicPeriod" startAt="31"/>
            </a:pPr>
            <a:endParaRPr lang="en-US" altLang="zh-CN" dirty="0"/>
          </a:p>
        </p:txBody>
      </p:sp>
      <p:sp>
        <p:nvSpPr>
          <p:cNvPr id="5" name="矩形 4"/>
          <p:cNvSpPr/>
          <p:nvPr/>
        </p:nvSpPr>
        <p:spPr>
          <a:xfrm>
            <a:off x="370901" y="2220685"/>
            <a:ext cx="11578728" cy="38027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939702" y="-76205"/>
            <a:ext cx="1523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altLang="zh-C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064950" y="-74874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&amp; Model</a:t>
            </a:r>
            <a:endParaRPr lang="en-US" altLang="zh-C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69420" y="-87091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endParaRPr lang="en-US" altLang="zh-C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860494" y="-97977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altLang="zh-C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950318" y="-78868"/>
            <a:ext cx="1523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altLang="zh-C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480036" y="-89754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</a:t>
            </a:r>
            <a:endParaRPr lang="en-US" altLang="zh-C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871110" y="-100640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altLang="zh-C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46001" y="2004026"/>
            <a:ext cx="6513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n-US" altLang="zh-CN" sz="6600" dirty="0">
                <a:latin typeface="华文琥珀" panose="02010800040101010101" pitchFamily="2" charset="-122"/>
                <a:ea typeface="华文琥珀" panose="02010800040101010101" pitchFamily="2" charset="-122"/>
              </a:rPr>
              <a:t>Thank You</a:t>
            </a:r>
            <a:r>
              <a:rPr lang="en-US" altLang="zh-CN" sz="66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!</a:t>
            </a:r>
            <a:endParaRPr lang="en-US" altLang="zh-CN" sz="6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74441" y="3280429"/>
            <a:ext cx="7063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altLang="zh-CN" sz="3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dengpingfan@mail.nankai.edu.cn</a:t>
            </a:r>
            <a:endParaRPr lang="en-US" altLang="zh-C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4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65835" y="3415734"/>
            <a:ext cx="11517058" cy="592741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5835" y="3552691"/>
            <a:ext cx="1129377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 err="1"/>
              <a:t>ToothNet</a:t>
            </a:r>
            <a:r>
              <a:rPr lang="en-US" altLang="zh-CN" dirty="0"/>
              <a:t>: Automatic Tooth Instance Segmentation and Identification from Cone Beam CT Images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Zhiming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16710" y="881131"/>
            <a:ext cx="10141905" cy="809446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12866" y="1032776"/>
            <a:ext cx="984574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 err="1"/>
              <a:t>ToothNet</a:t>
            </a:r>
            <a:r>
              <a:rPr lang="en-US" altLang="zh-CN" dirty="0"/>
              <a:t>: Automatic Tooth Instance Segmentation and Identification from Cone Beam CT Images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Zhiming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77" y="2022511"/>
            <a:ext cx="116776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16710" y="881131"/>
            <a:ext cx="10141905" cy="809446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12866" y="1032776"/>
            <a:ext cx="984574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 err="1"/>
              <a:t>ToothNet</a:t>
            </a:r>
            <a:r>
              <a:rPr lang="en-US" altLang="zh-CN" dirty="0"/>
              <a:t>: Automatic Tooth Instance Segmentation and Identification from Cone Beam CT Images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Zhiming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19690" r="4890" b="6201"/>
          <a:stretch/>
        </p:blipFill>
        <p:spPr>
          <a:xfrm>
            <a:off x="2188920" y="1775142"/>
            <a:ext cx="7995684" cy="47536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0" r="6211" b="2760"/>
          <a:stretch/>
        </p:blipFill>
        <p:spPr>
          <a:xfrm>
            <a:off x="2188920" y="1778424"/>
            <a:ext cx="7461282" cy="4754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20" y="1777330"/>
            <a:ext cx="6338204" cy="47536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29" y="1770766"/>
            <a:ext cx="11397970" cy="47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122" y="812393"/>
            <a:ext cx="58483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2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55" y="812393"/>
            <a:ext cx="5848350" cy="57435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411" y="2194626"/>
            <a:ext cx="4953000" cy="1876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449" y="4501781"/>
            <a:ext cx="43529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91" y="812393"/>
            <a:ext cx="5848350" cy="5743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927" y="812393"/>
            <a:ext cx="526991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518" y="762503"/>
            <a:ext cx="8839383" cy="568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23401" y="3188396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19557" y="3404339"/>
            <a:ext cx="984574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Structured Knowledge Distillation for Semantic Segmentation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CN" dirty="0" err="1" smtClean="0">
                <a:latin typeface="Calibri Light" panose="020F0302020204030204" pitchFamily="34" charset="0"/>
              </a:rPr>
              <a:t>Yifan</a:t>
            </a:r>
            <a:r>
              <a:rPr lang="en-US" altLang="zh-CN" dirty="0" smtClean="0">
                <a:latin typeface="Calibri Light" panose="020F0302020204030204" pitchFamily="34" charset="0"/>
              </a:rPr>
              <a:t> Liu et al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6710" y="881131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2866" y="1097074"/>
            <a:ext cx="984574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Structured Knowledge Distillation for Semantic Segmentation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CN" dirty="0" err="1" smtClean="0">
                <a:latin typeface="Calibri Light" panose="020F0302020204030204" pitchFamily="34" charset="0"/>
              </a:rPr>
              <a:t>Yifan</a:t>
            </a:r>
            <a:r>
              <a:rPr lang="en-US" altLang="zh-CN" dirty="0" smtClean="0">
                <a:latin typeface="Calibri Light" panose="020F0302020204030204" pitchFamily="34" charset="0"/>
              </a:rPr>
              <a:t> Liu et al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184" y="1555303"/>
            <a:ext cx="9330956" cy="500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提纲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16859" y="1061157"/>
            <a:ext cx="8727141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en-US" altLang="zh-CN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 CVPR2019</a:t>
            </a:r>
            <a:r>
              <a:rPr lang="zh-CN" alt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相关前沿进展</a:t>
            </a:r>
            <a:endParaRPr lang="en-US" altLang="zh-CN" sz="320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3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en-US" altLang="zh-CN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  <a:r>
              <a:rPr lang="zh-CN" alt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智能家居中有趣的应用</a:t>
            </a:r>
            <a:endParaRPr lang="en-US" altLang="zh-CN" sz="3200" u="sng" kern="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3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en-US" altLang="zh-CN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  <a:r>
              <a:rPr lang="zh-CN" alt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视觉显著性的来龙去脉</a:t>
            </a:r>
            <a:r>
              <a:rPr lang="en-US" altLang="zh-CN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3200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69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6710" y="881131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2866" y="1097074"/>
            <a:ext cx="984574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Structured Knowledge Distillation for Semantic Segmentation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CN" dirty="0" err="1" smtClean="0">
                <a:latin typeface="Calibri Light" panose="020F0302020204030204" pitchFamily="34" charset="0"/>
              </a:rPr>
              <a:t>Yifan</a:t>
            </a:r>
            <a:r>
              <a:rPr lang="en-US" altLang="zh-CN" dirty="0" smtClean="0">
                <a:latin typeface="Calibri Light" panose="020F0302020204030204" pitchFamily="34" charset="0"/>
              </a:rPr>
              <a:t> Liu et al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3" b="19524"/>
          <a:stretch/>
        </p:blipFill>
        <p:spPr>
          <a:xfrm>
            <a:off x="1233937" y="1632463"/>
            <a:ext cx="9144000" cy="47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6710" y="881131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2866" y="1032776"/>
            <a:ext cx="984574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Hans" b="1" dirty="0" smtClean="0">
                <a:latin typeface="Calibri Light" panose="020F0302020204030204" pitchFamily="34" charset="0"/>
              </a:rPr>
              <a:t>Fast Online Object Tracking and Segmentation: A Unifying Approach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Qiang</a:t>
            </a:r>
            <a:r>
              <a:rPr lang="en-US" altLang="zh-Hans" dirty="0" smtClean="0">
                <a:latin typeface="Calibri Light" panose="020F0302020204030204" pitchFamily="34" charset="0"/>
              </a:rPr>
              <a:t> Wang, … Philip H.S.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Torr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6929" y="1682243"/>
            <a:ext cx="7318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Code Link: </a:t>
            </a:r>
            <a:r>
              <a:rPr lang="en-US" altLang="zh-CN" dirty="0">
                <a:hlinkClick r:id="rId4"/>
              </a:rPr>
              <a:t>https://github.com/irfanICMLL/structure_knowledge_distillation </a:t>
            </a:r>
            <a:endParaRPr lang="zh-CN" altLang="en-US" dirty="0"/>
          </a:p>
        </p:txBody>
      </p:sp>
      <p:sp>
        <p:nvSpPr>
          <p:cNvPr id="9" name="圆角矩形 8"/>
          <p:cNvSpPr/>
          <p:nvPr/>
        </p:nvSpPr>
        <p:spPr>
          <a:xfrm>
            <a:off x="816710" y="881131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2866" y="1033276"/>
            <a:ext cx="984574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Structured Knowledge Distillation for Semantic Segmentation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CN" dirty="0" err="1" smtClean="0">
                <a:latin typeface="Calibri Light" panose="020F0302020204030204" pitchFamily="34" charset="0"/>
              </a:rPr>
              <a:t>Yifan</a:t>
            </a:r>
            <a:r>
              <a:rPr lang="en-US" altLang="zh-CN" dirty="0" smtClean="0">
                <a:latin typeface="Calibri Light" panose="020F0302020204030204" pitchFamily="34" charset="0"/>
              </a:rPr>
              <a:t> Liu et al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10" y="2377263"/>
            <a:ext cx="10791715" cy="360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7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6710" y="881131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2866" y="1032776"/>
            <a:ext cx="984574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Hans" b="1" dirty="0" smtClean="0">
                <a:latin typeface="Calibri Light" panose="020F0302020204030204" pitchFamily="34" charset="0"/>
              </a:rPr>
              <a:t>Fast Online Object Tracking and Segmentation: A Unifying Approach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Qiang</a:t>
            </a:r>
            <a:r>
              <a:rPr lang="en-US" altLang="zh-Hans" dirty="0" smtClean="0">
                <a:latin typeface="Calibri Light" panose="020F0302020204030204" pitchFamily="34" charset="0"/>
              </a:rPr>
              <a:t> Wang, … Philip H.S.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Torr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16710" y="881131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2866" y="1033276"/>
            <a:ext cx="984574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Structured Knowledge Distillation for Semantic Segmentation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CN" dirty="0" err="1" smtClean="0">
                <a:latin typeface="Calibri Light" panose="020F0302020204030204" pitchFamily="34" charset="0"/>
              </a:rPr>
              <a:t>Yifan</a:t>
            </a:r>
            <a:r>
              <a:rPr lang="en-US" altLang="zh-CN" dirty="0" smtClean="0">
                <a:latin typeface="Calibri Light" panose="020F0302020204030204" pitchFamily="34" charset="0"/>
              </a:rPr>
              <a:t> Liu et al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959" y="2577435"/>
            <a:ext cx="5191125" cy="3924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62" y="2531140"/>
            <a:ext cx="5181600" cy="39243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145513" y="1593040"/>
            <a:ext cx="5840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24292E"/>
                </a:solidFill>
                <a:latin typeface="-apple-system"/>
              </a:rPr>
              <a:t>Demo </a:t>
            </a:r>
            <a:r>
              <a:rPr lang="en-US" altLang="zh-CN" dirty="0">
                <a:solidFill>
                  <a:srgbClr val="24292E"/>
                </a:solidFill>
                <a:latin typeface="-apple-system"/>
              </a:rPr>
              <a:t>video for the student net (</a:t>
            </a:r>
            <a:r>
              <a:rPr lang="en-US" altLang="zh-CN" dirty="0" err="1">
                <a:solidFill>
                  <a:srgbClr val="24292E"/>
                </a:solidFill>
                <a:latin typeface="-apple-system"/>
              </a:rPr>
              <a:t>ESPNet</a:t>
            </a:r>
            <a:r>
              <a:rPr lang="en-US" altLang="zh-CN" dirty="0">
                <a:solidFill>
                  <a:srgbClr val="24292E"/>
                </a:solidFill>
                <a:latin typeface="-apple-system"/>
              </a:rPr>
              <a:t>) on </a:t>
            </a:r>
            <a:r>
              <a:rPr lang="en-US" altLang="zh-CN" dirty="0" err="1">
                <a:solidFill>
                  <a:srgbClr val="24292E"/>
                </a:solidFill>
                <a:latin typeface="-apple-system"/>
              </a:rPr>
              <a:t>Camvid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629839" y="2208103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24292E"/>
                </a:solidFill>
                <a:latin typeface="-apple-system"/>
              </a:rPr>
              <a:t>After distillation with </a:t>
            </a:r>
            <a:r>
              <a:rPr lang="en-US" altLang="zh-CN" dirty="0" err="1">
                <a:solidFill>
                  <a:srgbClr val="24292E"/>
                </a:solidFill>
                <a:latin typeface="-apple-system"/>
              </a:rPr>
              <a:t>mIoU</a:t>
            </a:r>
            <a:r>
              <a:rPr lang="en-US" altLang="zh-CN" dirty="0">
                <a:solidFill>
                  <a:srgbClr val="24292E"/>
                </a:solidFill>
                <a:latin typeface="-apple-system"/>
              </a:rPr>
              <a:t> 65.1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473836" y="2161808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24292E"/>
                </a:solidFill>
                <a:latin typeface="-apple-system"/>
              </a:rPr>
              <a:t>Before distillation with </a:t>
            </a:r>
            <a:r>
              <a:rPr lang="en-US" altLang="zh-CN" dirty="0" err="1">
                <a:solidFill>
                  <a:srgbClr val="24292E"/>
                </a:solidFill>
                <a:latin typeface="-apple-system"/>
              </a:rPr>
              <a:t>mIoU</a:t>
            </a:r>
            <a:r>
              <a:rPr lang="en-US" altLang="zh-CN" dirty="0">
                <a:solidFill>
                  <a:srgbClr val="24292E"/>
                </a:solidFill>
                <a:latin typeface="-apple-system"/>
              </a:rPr>
              <a:t> 57.8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804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23401" y="3188396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71478" y="3241977"/>
            <a:ext cx="9845749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SAIL-VOS: Semantic </a:t>
            </a:r>
            <a:r>
              <a:rPr lang="en-US" altLang="zh-CN" dirty="0" err="1"/>
              <a:t>amodal</a:t>
            </a:r>
            <a:r>
              <a:rPr lang="en-US" altLang="zh-CN" dirty="0"/>
              <a:t> instance level video object segmentation-a synthetic dataset and baselines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Yuan-Ting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altLang="zh-CN" dirty="0" smtClean="0">
                <a:latin typeface="Calibri Light" panose="020F0302020204030204" pitchFamily="34" charset="0"/>
              </a:rPr>
              <a:t>et al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3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299" y="1496176"/>
            <a:ext cx="8178589" cy="4943388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171480" y="853483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19557" y="907064"/>
            <a:ext cx="9845749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4"/>
              </a:buBlip>
            </a:pPr>
            <a:r>
              <a:rPr lang="en-US" altLang="zh-CN" dirty="0"/>
              <a:t>SAIL-VOS: Semantic </a:t>
            </a:r>
            <a:r>
              <a:rPr lang="en-US" altLang="zh-CN" dirty="0" err="1"/>
              <a:t>amodal</a:t>
            </a:r>
            <a:r>
              <a:rPr lang="en-US" altLang="zh-CN" dirty="0"/>
              <a:t> instance level video object segmentation-a synthetic dataset and baselines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Yuan-Ting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altLang="zh-CN" dirty="0" smtClean="0">
                <a:latin typeface="Calibri Light" panose="020F0302020204030204" pitchFamily="34" charset="0"/>
              </a:rPr>
              <a:t>et al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1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171480" y="853483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19557" y="907064"/>
            <a:ext cx="9845749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SAIL-VOS: Semantic </a:t>
            </a:r>
            <a:r>
              <a:rPr lang="en-US" altLang="zh-CN" dirty="0" err="1"/>
              <a:t>amodal</a:t>
            </a:r>
            <a:r>
              <a:rPr lang="en-US" altLang="zh-CN" dirty="0"/>
              <a:t> instance level video object segmentation-a synthetic dataset and baselines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Yuan-Ting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altLang="zh-CN" dirty="0" smtClean="0">
                <a:latin typeface="Calibri Light" panose="020F0302020204030204" pitchFamily="34" charset="0"/>
              </a:rPr>
              <a:t>et al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2"/>
          <a:stretch/>
        </p:blipFill>
        <p:spPr>
          <a:xfrm>
            <a:off x="3294743" y="1865508"/>
            <a:ext cx="6939284" cy="467191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13271" y="1496176"/>
            <a:ext cx="4472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Dataset, Code: </a:t>
            </a:r>
            <a:r>
              <a:rPr lang="en-US" altLang="zh-CN" dirty="0" smtClean="0">
                <a:hlinkClick r:id="rId5"/>
              </a:rPr>
              <a:t>http</a:t>
            </a:r>
            <a:r>
              <a:rPr lang="en-US" altLang="zh-CN" dirty="0">
                <a:hlinkClick r:id="rId5"/>
              </a:rPr>
              <a:t>://sailvos.web.illinois.edu/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1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171480" y="853483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19557" y="907064"/>
            <a:ext cx="9845749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SAIL-VOS: Semantic </a:t>
            </a:r>
            <a:r>
              <a:rPr lang="en-US" altLang="zh-CN" dirty="0" err="1"/>
              <a:t>amodal</a:t>
            </a:r>
            <a:r>
              <a:rPr lang="en-US" altLang="zh-CN" dirty="0"/>
              <a:t> instance level video object segmentation-a synthetic dataset and baselines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Yuan-Ting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altLang="zh-CN" dirty="0" smtClean="0">
                <a:latin typeface="Calibri Light" panose="020F0302020204030204" pitchFamily="34" charset="0"/>
              </a:rPr>
              <a:t>et al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22" y="1626947"/>
            <a:ext cx="11287881" cy="39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171480" y="853483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19557" y="907064"/>
            <a:ext cx="9845749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SAIL-VOS: Semantic </a:t>
            </a:r>
            <a:r>
              <a:rPr lang="en-US" altLang="zh-CN" dirty="0" err="1"/>
              <a:t>amodal</a:t>
            </a:r>
            <a:r>
              <a:rPr lang="en-US" altLang="zh-CN" dirty="0"/>
              <a:t> instance level video object segmentation-a synthetic dataset and baselines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Yuan-Ting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altLang="zh-CN" dirty="0" smtClean="0">
                <a:latin typeface="Calibri Light" panose="020F0302020204030204" pitchFamily="34" charset="0"/>
              </a:rPr>
              <a:t>et al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17" y="1821678"/>
            <a:ext cx="11535715" cy="41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171480" y="853483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19557" y="907064"/>
            <a:ext cx="9845749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SAIL-VOS: Semantic </a:t>
            </a:r>
            <a:r>
              <a:rPr lang="en-US" altLang="zh-CN" dirty="0" err="1"/>
              <a:t>amodal</a:t>
            </a:r>
            <a:r>
              <a:rPr lang="en-US" altLang="zh-CN" dirty="0"/>
              <a:t> instance level video object segmentation-a synthetic dataset and baselines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Yuan-Ting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altLang="zh-CN" dirty="0" smtClean="0">
                <a:latin typeface="Calibri Light" panose="020F0302020204030204" pitchFamily="34" charset="0"/>
              </a:rPr>
              <a:t>et al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64" y="734189"/>
            <a:ext cx="11255355" cy="580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3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Light-weight Network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746955" y="3039540"/>
            <a:ext cx="1105518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5032" y="3093121"/>
            <a:ext cx="1090710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/>
              <a:t>Espnetv2: A light-weight, power efficient, and general purpose convolutional neural network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zh-Han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Sachin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Mehta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3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提纲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16859" y="1061157"/>
            <a:ext cx="8727141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3200" kern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en-US" altLang="zh-CN" sz="3200" kern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 CVPR2019</a:t>
            </a:r>
            <a:r>
              <a:rPr lang="zh-CN" altLang="en-US" sz="3200" kern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相关前沿进展</a:t>
            </a:r>
            <a:endParaRPr lang="en-US" altLang="zh-CN" sz="3200" kern="0" dirty="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3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en-US" altLang="zh-CN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  <a:r>
              <a:rPr lang="zh-CN" alt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智能家居中有趣的应用</a:t>
            </a:r>
            <a:endParaRPr lang="en-US" altLang="zh-CN" sz="3200" u="sng" kern="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3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en-US" altLang="zh-CN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  <a:r>
              <a:rPr lang="zh-CN" alt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视觉显著性的来龙去脉</a:t>
            </a:r>
            <a:r>
              <a:rPr lang="en-US" altLang="zh-CN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3200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478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Light-weight Network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66" y="1720901"/>
            <a:ext cx="9626241" cy="4659636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08731" y="900460"/>
            <a:ext cx="11161511" cy="481773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6808" y="954041"/>
            <a:ext cx="1090710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4"/>
              </a:buBlip>
            </a:pPr>
            <a:r>
              <a:rPr lang="en-US" altLang="zh-CN" u="sng" dirty="0"/>
              <a:t>Espnetv2: A light-weight, power efficient, and general purpose convolutional neural network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zh-Han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Sachin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Mehta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Light-weight Network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14716" r="5686" b="3223"/>
          <a:stretch/>
        </p:blipFill>
        <p:spPr>
          <a:xfrm>
            <a:off x="3484168" y="1744817"/>
            <a:ext cx="7006622" cy="4668782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08731" y="900460"/>
            <a:ext cx="11055185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6808" y="954041"/>
            <a:ext cx="1090710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4"/>
              </a:buBlip>
            </a:pPr>
            <a:r>
              <a:rPr lang="en-US" altLang="zh-CN" u="sng" dirty="0"/>
              <a:t>Espnetv2: A light-weight, power efficient, and general purpose convolutional neural network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zh-Han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Sachin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Mehta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4035" y="1356268"/>
            <a:ext cx="4526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Code: </a:t>
            </a:r>
            <a:r>
              <a:rPr lang="en-US" altLang="zh-CN" dirty="0" smtClean="0">
                <a:hlinkClick r:id="rId5"/>
              </a:rPr>
              <a:t>https</a:t>
            </a:r>
            <a:r>
              <a:rPr lang="en-US" altLang="zh-CN" dirty="0">
                <a:hlinkClick r:id="rId5"/>
              </a:rPr>
              <a:t>://</a:t>
            </a:r>
            <a:r>
              <a:rPr lang="en-US" altLang="zh-CN" dirty="0" smtClean="0">
                <a:hlinkClick r:id="rId5"/>
              </a:rPr>
              <a:t>github.com/sacmehta/EdgeNets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>Supports </a:t>
            </a:r>
            <a:r>
              <a:rPr lang="en-US" altLang="zh-CN" dirty="0" err="1"/>
              <a:t>PyTorch</a:t>
            </a:r>
            <a:r>
              <a:rPr lang="en-US" altLang="zh-CN" dirty="0"/>
              <a:t> </a:t>
            </a:r>
            <a:r>
              <a:rPr lang="en-US" altLang="zh-CN" dirty="0" smtClean="0"/>
              <a:t>1.0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022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Light-weight Network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08731" y="900460"/>
            <a:ext cx="11055185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6808" y="954041"/>
            <a:ext cx="1090710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/>
              <a:t>Espnetv2: A light-weight, power efficient, and general purpose convolutional neural network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zh-Han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Sachin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Mehta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31" y="1492707"/>
            <a:ext cx="10964223" cy="482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Light-weight Network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08731" y="900460"/>
            <a:ext cx="11055185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6808" y="954041"/>
            <a:ext cx="1090710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/>
              <a:t>Espnetv2: A light-weight, power efficient, and general purpose convolutional neural network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zh-Han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Sachin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Mehta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31" y="1592296"/>
            <a:ext cx="10889954" cy="447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Light-weight Network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08731" y="900460"/>
            <a:ext cx="11055185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6808" y="954041"/>
            <a:ext cx="1090710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/>
              <a:t>Espnetv2: A light-weight, power efficient, and general purpose convolutional neural network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zh-Han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Sachin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Mehta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37" y="1697211"/>
            <a:ext cx="11347660" cy="43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097290" y="3579865"/>
            <a:ext cx="7184934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00548" y="3651132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 err="1"/>
              <a:t>WarpGAN</a:t>
            </a:r>
            <a:r>
              <a:rPr lang="en-US" altLang="zh-CN" u="sng" dirty="0"/>
              <a:t>: Automatic Caricature Generation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Yichun</a:t>
            </a:r>
            <a:r>
              <a:rPr lang="en-US" altLang="zh-CN" dirty="0"/>
              <a:t> </a:t>
            </a:r>
            <a:r>
              <a:rPr lang="en-US" altLang="zh-CN" dirty="0" smtClean="0"/>
              <a:t>Shi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51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08732" y="900460"/>
            <a:ext cx="7184934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6808" y="954041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 err="1"/>
              <a:t>WarpGAN</a:t>
            </a:r>
            <a:r>
              <a:rPr lang="en-US" altLang="zh-CN" u="sng" dirty="0"/>
              <a:t>: Automatic Caricature Generation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Yichun</a:t>
            </a:r>
            <a:r>
              <a:rPr lang="en-US" altLang="zh-CN" dirty="0"/>
              <a:t> </a:t>
            </a:r>
            <a:r>
              <a:rPr lang="en-US" altLang="zh-CN" dirty="0" smtClean="0"/>
              <a:t>Shi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08" y="1556923"/>
            <a:ext cx="8801082" cy="49012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96" y="1451606"/>
            <a:ext cx="8334029" cy="503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6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08732" y="900460"/>
            <a:ext cx="7184934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6808" y="954041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 err="1"/>
              <a:t>WarpGAN</a:t>
            </a:r>
            <a:r>
              <a:rPr lang="en-US" altLang="zh-CN" u="sng" dirty="0"/>
              <a:t>: Automatic Caricature Generation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Yichun</a:t>
            </a:r>
            <a:r>
              <a:rPr lang="en-US" altLang="zh-CN" dirty="0"/>
              <a:t> </a:t>
            </a:r>
            <a:r>
              <a:rPr lang="en-US" altLang="zh-CN" dirty="0" smtClean="0"/>
              <a:t>Shi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13698" b="23256"/>
          <a:stretch/>
        </p:blipFill>
        <p:spPr>
          <a:xfrm>
            <a:off x="620575" y="1556923"/>
            <a:ext cx="9924155" cy="49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2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300" y="905416"/>
            <a:ext cx="7184934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 err="1"/>
              <a:t>WarpGAN</a:t>
            </a:r>
            <a:r>
              <a:rPr lang="en-US" altLang="zh-CN" u="sng" dirty="0"/>
              <a:t>: Automatic Caricature Generation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Yichun</a:t>
            </a:r>
            <a:r>
              <a:rPr lang="en-US" altLang="zh-CN" dirty="0"/>
              <a:t> </a:t>
            </a:r>
            <a:r>
              <a:rPr lang="en-US" altLang="zh-CN" dirty="0" smtClean="0"/>
              <a:t>Shi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1300" y="1459834"/>
            <a:ext cx="457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Code: </a:t>
            </a:r>
            <a:r>
              <a:rPr lang="en-US" altLang="zh-CN" dirty="0" smtClean="0">
                <a:hlinkClick r:id="rId4"/>
              </a:rPr>
              <a:t>https</a:t>
            </a:r>
            <a:r>
              <a:rPr lang="en-US" altLang="zh-CN" dirty="0">
                <a:hlinkClick r:id="rId4"/>
              </a:rPr>
              <a:t>://github.com/seasonSH/WarpGAN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00" y="1829166"/>
            <a:ext cx="9280263" cy="457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300" y="905416"/>
            <a:ext cx="7184934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 err="1"/>
              <a:t>WarpGAN</a:t>
            </a:r>
            <a:r>
              <a:rPr lang="en-US" altLang="zh-CN" u="sng" dirty="0"/>
              <a:t>: Automatic Caricature Generation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Yichun</a:t>
            </a:r>
            <a:r>
              <a:rPr lang="en-US" altLang="zh-CN" dirty="0"/>
              <a:t> </a:t>
            </a:r>
            <a:r>
              <a:rPr lang="en-US" altLang="zh-CN" dirty="0" smtClean="0"/>
              <a:t>Shi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00" y="1602208"/>
            <a:ext cx="993457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6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02976" y="967563"/>
            <a:ext cx="8362559" cy="24442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1. CVPR2019 Related Works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302976" y="857306"/>
            <a:ext cx="1086233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Light-weight Network</a:t>
            </a:r>
            <a:endParaRPr lang="en-US" altLang="zh-C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augmentation (Motion Blur)</a:t>
            </a:r>
            <a:endParaRPr lang="en-US" altLang="zh-C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300" y="905416"/>
            <a:ext cx="7184934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 err="1"/>
              <a:t>WarpGAN</a:t>
            </a:r>
            <a:r>
              <a:rPr lang="en-US" altLang="zh-CN" u="sng" dirty="0"/>
              <a:t>: Automatic Caricature Generation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Yichun</a:t>
            </a:r>
            <a:r>
              <a:rPr lang="en-US" altLang="zh-CN" dirty="0"/>
              <a:t> </a:t>
            </a:r>
            <a:r>
              <a:rPr lang="en-US" altLang="zh-CN" dirty="0" smtClean="0"/>
              <a:t>Shi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42" y="1602208"/>
            <a:ext cx="7486650" cy="2257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29" y="3859633"/>
            <a:ext cx="7534275" cy="223837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403265" y="3105871"/>
            <a:ext cx="37072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Figure 2: Inputs and outputs of different types of warping modules in neural networks. Given an image, </a:t>
            </a:r>
            <a:r>
              <a:rPr lang="en-US" altLang="zh-CN" dirty="0" err="1"/>
              <a:t>WarpGAN</a:t>
            </a:r>
            <a:r>
              <a:rPr lang="en-US" altLang="zh-CN" dirty="0"/>
              <a:t> can automatically predict both control points and their displacements based on local features.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82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300" y="905416"/>
            <a:ext cx="7184934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 err="1"/>
              <a:t>WarpGAN</a:t>
            </a:r>
            <a:r>
              <a:rPr lang="en-US" altLang="zh-CN" u="sng" dirty="0"/>
              <a:t>: Automatic Caricature Generation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Yichun</a:t>
            </a:r>
            <a:r>
              <a:rPr lang="en-US" altLang="zh-CN" dirty="0"/>
              <a:t> </a:t>
            </a:r>
            <a:r>
              <a:rPr lang="en-US" altLang="zh-CN" dirty="0" smtClean="0"/>
              <a:t>Shi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090" y="1772329"/>
            <a:ext cx="7281198" cy="431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300" y="905416"/>
            <a:ext cx="7184934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 err="1"/>
              <a:t>WarpGAN</a:t>
            </a:r>
            <a:r>
              <a:rPr lang="en-US" altLang="zh-CN" u="sng" dirty="0"/>
              <a:t>: Automatic Caricature Generation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Yichun</a:t>
            </a:r>
            <a:r>
              <a:rPr lang="en-US" altLang="zh-CN" dirty="0"/>
              <a:t> </a:t>
            </a:r>
            <a:r>
              <a:rPr lang="en-US" altLang="zh-CN" dirty="0" smtClean="0"/>
              <a:t>Shi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00" y="1602208"/>
            <a:ext cx="10466868" cy="496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18647" y="3457230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9869" y="3509010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 err="1"/>
              <a:t>APDrawingGAN</a:t>
            </a:r>
            <a:r>
              <a:rPr lang="en-US" altLang="zh-CN" dirty="0"/>
              <a:t>: Generating Artistic Portrait Drawings from Face Photos with Hierarchical GANs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 Yi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299" y="905416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 err="1"/>
              <a:t>APDrawingGAN</a:t>
            </a:r>
            <a:r>
              <a:rPr lang="en-US" altLang="zh-CN" dirty="0"/>
              <a:t>: Generating Artistic Portrait Drawings from Face Photos with Hierarchical GANs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 Yi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521" y="1563233"/>
            <a:ext cx="9162762" cy="49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299" y="905416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 err="1"/>
              <a:t>APDrawingGAN</a:t>
            </a:r>
            <a:r>
              <a:rPr lang="en-US" altLang="zh-CN" dirty="0"/>
              <a:t>: Generating Artistic Portrait Drawings from Face Photos with Hierarchical GANs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 Yi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4" b="8527"/>
          <a:stretch/>
        </p:blipFill>
        <p:spPr>
          <a:xfrm>
            <a:off x="1449573" y="1417703"/>
            <a:ext cx="9144000" cy="514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4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299" y="905416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 err="1"/>
              <a:t>APDrawingGAN</a:t>
            </a:r>
            <a:r>
              <a:rPr lang="en-US" altLang="zh-CN" dirty="0"/>
              <a:t>: Generating Artistic Portrait Drawings from Face Photos with Hierarchical GANs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 Yi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31299" y="1417703"/>
            <a:ext cx="4965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Code: </a:t>
            </a:r>
            <a:r>
              <a:rPr lang="en-US" altLang="zh-CN" dirty="0" smtClean="0">
                <a:hlinkClick r:id="rId4"/>
              </a:rPr>
              <a:t>https</a:t>
            </a:r>
            <a:r>
              <a:rPr lang="en-US" altLang="zh-CN" dirty="0">
                <a:hlinkClick r:id="rId4"/>
              </a:rPr>
              <a:t>://github.com/yiranran/APDrawingGAN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65" y="1925258"/>
            <a:ext cx="9817063" cy="459555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971954" y="13970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>
                <a:solidFill>
                  <a:srgbClr val="24292E"/>
                </a:solidFill>
                <a:latin typeface="-apple-system"/>
              </a:rPr>
              <a:t>Support: </a:t>
            </a:r>
            <a:r>
              <a:rPr lang="en-US" altLang="zh-CN" dirty="0" err="1" smtClean="0">
                <a:solidFill>
                  <a:srgbClr val="24292E"/>
                </a:solidFill>
                <a:latin typeface="-apple-system"/>
              </a:rPr>
              <a:t>Pytorch</a:t>
            </a:r>
            <a:r>
              <a:rPr lang="en-US" altLang="zh-CN" dirty="0" smtClean="0">
                <a:solidFill>
                  <a:srgbClr val="24292E"/>
                </a:solidFill>
                <a:latin typeface="-apple-system"/>
              </a:rPr>
              <a:t> 0.4+</a:t>
            </a:r>
            <a:endParaRPr lang="en-US" altLang="zh-CN" b="0" i="0" dirty="0">
              <a:solidFill>
                <a:srgbClr val="24292E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43458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299" y="905416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 err="1"/>
              <a:t>APDrawingGAN</a:t>
            </a:r>
            <a:r>
              <a:rPr lang="en-US" altLang="zh-CN" dirty="0"/>
              <a:t>: Generating Artistic Portrait Drawings from Face Photos with Hierarchical GANs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 Yi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99" y="1770321"/>
            <a:ext cx="106870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299" y="905416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 err="1"/>
              <a:t>APDrawingGAN</a:t>
            </a:r>
            <a:r>
              <a:rPr lang="en-US" altLang="zh-CN" dirty="0"/>
              <a:t>: Generating Artistic Portrait Drawings from Face Photos with Hierarchical GANs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 Yi 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31" y="1779070"/>
            <a:ext cx="101250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299" y="905416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/>
              <a:t>A Flexible Convolutional Solver for Fast Style Transfers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/>
              <a:t>Gilles </a:t>
            </a:r>
            <a:r>
              <a:rPr lang="en-US" altLang="zh-CN" dirty="0" err="1" smtClean="0"/>
              <a:t>Puy</a:t>
            </a:r>
            <a:r>
              <a:rPr lang="en-US" altLang="zh-CN" dirty="0" smtClean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315" y="1494682"/>
            <a:ext cx="8357191" cy="49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302975" y="3794141"/>
            <a:ext cx="8362559" cy="24442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02976" y="967563"/>
            <a:ext cx="8362559" cy="24442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1.CVPR2019 Related Works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302976" y="857306"/>
            <a:ext cx="1086233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Light-weight 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endParaRPr lang="en-US" altLang="zh-C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augmentation (Motion Blur)</a:t>
            </a:r>
            <a:endParaRPr lang="en-US" altLang="zh-C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2976" y="3726416"/>
            <a:ext cx="87134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&amp; Audio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Fashion Layout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Remove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Emotion-aware/Cognition-level</a:t>
            </a:r>
            <a:endParaRPr lang="en-US" altLang="zh-C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99196" y="3415360"/>
            <a:ext cx="4320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3"/>
              </a:rPr>
              <a:t>http://openaccess.thecvf.com/CVPR2019.py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77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2">
        <p:fade/>
      </p:transition>
    </mc:Choice>
    <mc:Fallback xmlns="">
      <p:transition spd="med" advTm="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299" y="905416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/>
              <a:t>A Flexible Convolutional Solver for Fast Style Transfers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/>
              <a:t>Gilles </a:t>
            </a:r>
            <a:r>
              <a:rPr lang="en-US" altLang="zh-CN" dirty="0" err="1" smtClean="0"/>
              <a:t>Puy</a:t>
            </a:r>
            <a:r>
              <a:rPr lang="en-US" altLang="zh-CN" dirty="0" smtClean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1" b="17010"/>
          <a:stretch/>
        </p:blipFill>
        <p:spPr>
          <a:xfrm>
            <a:off x="1576003" y="1602208"/>
            <a:ext cx="9144000" cy="48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299" y="905416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/>
              <a:t>A Flexible Convolutional Solver for Fast Style Transfers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/>
              <a:t>Gilles </a:t>
            </a:r>
            <a:r>
              <a:rPr lang="en-US" altLang="zh-CN" dirty="0" err="1" smtClean="0"/>
              <a:t>Puy</a:t>
            </a:r>
            <a:r>
              <a:rPr lang="en-US" altLang="zh-CN" dirty="0" smtClean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1297" y="1602208"/>
            <a:ext cx="1111969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dirty="0" smtClean="0">
                <a:solidFill>
                  <a:schemeClr val="accent5"/>
                </a:solidFill>
              </a:rPr>
              <a:t>Main Contributions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800" dirty="0" smtClean="0"/>
              <a:t>New architecture for fast style transfer.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800" dirty="0" smtClean="0"/>
              <a:t>Flexible architecture manipulated at runtime to enforce new constraints (no retraining needed).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02" y="1602208"/>
            <a:ext cx="11525692" cy="45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831299" y="905416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2521" y="95719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u="sng" dirty="0"/>
              <a:t>A Flexible Convolutional Solver for Fast Style Transfers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/>
              <a:t>Gilles </a:t>
            </a:r>
            <a:r>
              <a:rPr lang="en-US" altLang="zh-CN" dirty="0" err="1" smtClean="0"/>
              <a:t>Puy</a:t>
            </a:r>
            <a:r>
              <a:rPr lang="en-US" altLang="zh-CN" dirty="0" smtClean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755" y="1702096"/>
            <a:ext cx="903922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18647" y="3457230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9869" y="3509010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Learning Linear Transformations for Fast Image and Video Style Transfer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Xueting</a:t>
            </a:r>
            <a:r>
              <a:rPr lang="en-US" altLang="zh-CN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9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9913" y="894784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1135" y="946564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Learning Linear Transformations for Fast Image and Video Style Transfer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Xueting</a:t>
            </a:r>
            <a:r>
              <a:rPr lang="en-US" altLang="zh-CN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944" y="1580944"/>
            <a:ext cx="8632086" cy="49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9913" y="894784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1135" y="946564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Learning Linear Transformations for Fast Image and Video Style Transfer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Xueting</a:t>
            </a:r>
            <a:r>
              <a:rPr lang="en-US" altLang="zh-CN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5" b="5736"/>
          <a:stretch/>
        </p:blipFill>
        <p:spPr>
          <a:xfrm>
            <a:off x="1375144" y="1488559"/>
            <a:ext cx="9144000" cy="49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9913" y="894784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1135" y="946564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Learning Linear Transformations for Fast Image and Video Style Transfer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Xueting</a:t>
            </a:r>
            <a:r>
              <a:rPr lang="en-US" altLang="zh-CN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1135" y="1407071"/>
            <a:ext cx="5983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Code:</a:t>
            </a:r>
            <a:r>
              <a:rPr lang="en-US" altLang="zh-CN" dirty="0" smtClean="0">
                <a:hlinkClick r:id="rId4"/>
              </a:rPr>
              <a:t> https</a:t>
            </a:r>
            <a:r>
              <a:rPr lang="en-US" altLang="zh-CN" dirty="0">
                <a:hlinkClick r:id="rId4"/>
              </a:rPr>
              <a:t>://github.com/sunshineatnoon/LinearStyleTransfer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04" y="2015458"/>
            <a:ext cx="10334946" cy="45384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1134" y="1740037"/>
            <a:ext cx="10785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4292E"/>
                </a:solidFill>
                <a:latin typeface="-apple-system"/>
              </a:rPr>
              <a:t>All code tested on Ubuntu 16.04, </a:t>
            </a:r>
            <a:r>
              <a:rPr lang="en-US" altLang="zh-CN" b="1" dirty="0" err="1">
                <a:solidFill>
                  <a:srgbClr val="24292E"/>
                </a:solidFill>
                <a:latin typeface="-apple-system"/>
              </a:rPr>
              <a:t>pytorch</a:t>
            </a:r>
            <a:r>
              <a:rPr lang="en-US" altLang="zh-CN" b="1" dirty="0">
                <a:solidFill>
                  <a:srgbClr val="24292E"/>
                </a:solidFill>
                <a:latin typeface="-apple-system"/>
              </a:rPr>
              <a:t> 0.4.1, and </a:t>
            </a:r>
            <a:r>
              <a:rPr lang="en-US" altLang="zh-CN" b="1" dirty="0" err="1">
                <a:solidFill>
                  <a:srgbClr val="24292E"/>
                </a:solidFill>
                <a:latin typeface="-apple-system"/>
              </a:rPr>
              <a:t>opencv</a:t>
            </a:r>
            <a:r>
              <a:rPr lang="en-US" altLang="zh-CN" b="1" dirty="0">
                <a:solidFill>
                  <a:srgbClr val="24292E"/>
                </a:solidFill>
                <a:latin typeface="-apple-system"/>
              </a:rPr>
              <a:t> </a:t>
            </a:r>
            <a:r>
              <a:rPr lang="en-US" altLang="zh-CN" b="1" dirty="0" smtClean="0">
                <a:solidFill>
                  <a:srgbClr val="24292E"/>
                </a:solidFill>
                <a:latin typeface="-apple-system"/>
              </a:rPr>
              <a:t>3.4.2 || </a:t>
            </a:r>
            <a:r>
              <a:rPr lang="en-US" altLang="zh-CN" b="1" dirty="0" err="1" smtClean="0">
                <a:solidFill>
                  <a:srgbClr val="FF0000"/>
                </a:solidFill>
                <a:latin typeface="-apple-system"/>
              </a:rPr>
              <a:t>TitanXP</a:t>
            </a:r>
            <a:r>
              <a:rPr lang="en-US" altLang="zh-CN" b="1" dirty="0" smtClean="0">
                <a:solidFill>
                  <a:srgbClr val="FF0000"/>
                </a:solidFill>
                <a:latin typeface="-apple-system"/>
              </a:rPr>
              <a:t>  140fps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3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9913" y="894784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1135" y="946564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Learning Linear Transformations for Fast Image and Video Style Transfer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Xueting</a:t>
            </a:r>
            <a:r>
              <a:rPr lang="en-US" altLang="zh-CN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357" y="1968019"/>
            <a:ext cx="98679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9913" y="894784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1135" y="946564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Learning Linear Transformations for Fast Image and Video Style Transfer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Xueting</a:t>
            </a:r>
            <a:r>
              <a:rPr lang="en-US" altLang="zh-CN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959" y="1708534"/>
            <a:ext cx="9660781" cy="454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Style-transfer &amp; GAN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9913" y="894784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1135" y="946564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Learning Linear Transformations for Fast Image and Video Style Transfer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/>
              <a:t>Xueting</a:t>
            </a:r>
            <a:r>
              <a:rPr lang="en-US" altLang="zh-CN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53" y="2240163"/>
            <a:ext cx="115824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6710" y="881131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2866" y="1097074"/>
            <a:ext cx="984574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Hans" b="1" dirty="0" smtClean="0">
                <a:latin typeface="Calibri Light" panose="020F0302020204030204" pitchFamily="34" charset="0"/>
              </a:rPr>
              <a:t>Fast Online Object Tracking and Segmentation: A Unifying Approach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Qiang</a:t>
            </a:r>
            <a:r>
              <a:rPr lang="en-US" altLang="zh-Hans" dirty="0" smtClean="0">
                <a:latin typeface="Calibri Light" panose="020F0302020204030204" pitchFamily="34" charset="0"/>
              </a:rPr>
              <a:t> Wang, … Philip H.S.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Torr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10" y="1602850"/>
            <a:ext cx="7886700" cy="6572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10" y="1632463"/>
            <a:ext cx="9055041" cy="47507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41" y="1693941"/>
            <a:ext cx="11365131" cy="462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1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augmentation (Motion Blur)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639912" y="3233947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1134" y="3285727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Learning to Synthesize Motion </a:t>
            </a:r>
            <a:r>
              <a:rPr lang="en-US" altLang="zh-CN" dirty="0" smtClean="0"/>
              <a:t>Blur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/>
              <a:t>Tim Brooks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augmentation (Motion Blur)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533586" y="873519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4808" y="925299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Learning to Synthesize Motion </a:t>
            </a:r>
            <a:r>
              <a:rPr lang="en-US" altLang="zh-CN" dirty="0" smtClean="0"/>
              <a:t>Blur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/>
              <a:t>Tim Brooks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08" y="1691351"/>
            <a:ext cx="97821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augmentation (Motion Blur)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533586" y="873519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4808" y="925299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Learning to Synthesize Motion </a:t>
            </a:r>
            <a:r>
              <a:rPr lang="en-US" altLang="zh-CN" dirty="0" smtClean="0"/>
              <a:t>Blur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/>
              <a:t>Tim Brooks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9" b="11750"/>
          <a:stretch/>
        </p:blipFill>
        <p:spPr>
          <a:xfrm>
            <a:off x="1252152" y="1538414"/>
            <a:ext cx="9144000" cy="48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augmentation (Motion Blur)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533586" y="873519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4808" y="925299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Learning to Synthesize Motion </a:t>
            </a:r>
            <a:r>
              <a:rPr lang="en-US" altLang="zh-CN" dirty="0" smtClean="0"/>
              <a:t>Blur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/>
              <a:t>Tim Brooks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128" y="1643505"/>
            <a:ext cx="4200525" cy="46767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147" y="2181667"/>
            <a:ext cx="42291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augmentation (Motion Blur)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533586" y="873519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4808" y="925299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Learning to Synthesize Motion </a:t>
            </a:r>
            <a:r>
              <a:rPr lang="en-US" altLang="zh-CN" dirty="0" smtClean="0"/>
              <a:t>Blur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/>
              <a:t>Tim Brooks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39" y="1713850"/>
            <a:ext cx="11196276" cy="407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3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&amp; Audio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639912" y="3233947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1134" y="3285727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b="1" dirty="0"/>
              <a:t>2.5D Visual </a:t>
            </a:r>
            <a:r>
              <a:rPr lang="en-US" altLang="zh-CN" b="1" dirty="0" smtClean="0"/>
              <a:t>Sound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>
                <a:hlinkClick r:id="rId4"/>
              </a:rPr>
              <a:t>Ruohan</a:t>
            </a:r>
            <a:r>
              <a:rPr lang="en-US" altLang="zh-CN" dirty="0">
                <a:hlinkClick r:id="rId4"/>
              </a:rPr>
              <a:t> </a:t>
            </a:r>
            <a:r>
              <a:rPr lang="en-US" altLang="zh-CN" dirty="0" smtClean="0">
                <a:hlinkClick r:id="rId4"/>
              </a:rPr>
              <a:t>Gao</a:t>
            </a:r>
            <a:r>
              <a:rPr lang="en-US" altLang="zh-CN" b="1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&amp; Audio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596369" y="853604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7591" y="905384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b="1" dirty="0"/>
              <a:t>2.5D Visual </a:t>
            </a:r>
            <a:r>
              <a:rPr lang="en-US" altLang="zh-CN" b="1" dirty="0" smtClean="0"/>
              <a:t>Sound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>
                <a:hlinkClick r:id="rId4"/>
              </a:rPr>
              <a:t>Ruohan</a:t>
            </a:r>
            <a:r>
              <a:rPr lang="en-US" altLang="zh-CN" dirty="0">
                <a:hlinkClick r:id="rId4"/>
              </a:rPr>
              <a:t> </a:t>
            </a:r>
            <a:r>
              <a:rPr lang="en-US" altLang="zh-CN" dirty="0" smtClean="0">
                <a:hlinkClick r:id="rId4"/>
              </a:rPr>
              <a:t>Gao</a:t>
            </a:r>
            <a:r>
              <a:rPr lang="en-US" altLang="zh-CN" b="1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69" y="1987776"/>
            <a:ext cx="1153477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&amp; Audio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596369" y="853604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7591" y="905384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b="1" dirty="0"/>
              <a:t>2.5D Visual </a:t>
            </a:r>
            <a:r>
              <a:rPr lang="en-US" altLang="zh-CN" b="1" dirty="0" smtClean="0"/>
              <a:t>Sound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>
                <a:hlinkClick r:id="rId4"/>
              </a:rPr>
              <a:t>Ruohan</a:t>
            </a:r>
            <a:r>
              <a:rPr lang="en-US" altLang="zh-CN" dirty="0">
                <a:hlinkClick r:id="rId4"/>
              </a:rPr>
              <a:t> </a:t>
            </a:r>
            <a:r>
              <a:rPr lang="en-US" altLang="zh-CN" dirty="0" smtClean="0">
                <a:hlinkClick r:id="rId4"/>
              </a:rPr>
              <a:t>Gao</a:t>
            </a:r>
            <a:r>
              <a:rPr lang="en-US" altLang="zh-CN" b="1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57" y="1712548"/>
            <a:ext cx="4268885" cy="17090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76" y="3421621"/>
            <a:ext cx="85629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&amp; Audio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596369" y="853604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7591" y="905384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b="1" dirty="0"/>
              <a:t>2.5D Visual </a:t>
            </a:r>
            <a:r>
              <a:rPr lang="en-US" altLang="zh-CN" b="1" dirty="0" smtClean="0"/>
              <a:t>Sound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>
                <a:hlinkClick r:id="rId4"/>
              </a:rPr>
              <a:t>Ruohan</a:t>
            </a:r>
            <a:r>
              <a:rPr lang="en-US" altLang="zh-CN" dirty="0">
                <a:hlinkClick r:id="rId4"/>
              </a:rPr>
              <a:t> </a:t>
            </a:r>
            <a:r>
              <a:rPr lang="en-US" altLang="zh-CN" dirty="0" smtClean="0">
                <a:hlinkClick r:id="rId4"/>
              </a:rPr>
              <a:t>Gao</a:t>
            </a:r>
            <a:r>
              <a:rPr lang="en-US" altLang="zh-CN" b="1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57" y="1712548"/>
            <a:ext cx="4268885" cy="17090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763" y="1423947"/>
            <a:ext cx="7115269" cy="50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2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&amp; Audio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596369" y="853604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7591" y="905384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b="1" dirty="0"/>
              <a:t>2.5D Visual </a:t>
            </a:r>
            <a:r>
              <a:rPr lang="en-US" altLang="zh-CN" b="1" dirty="0" smtClean="0"/>
              <a:t>Sound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>
                <a:hlinkClick r:id="rId4"/>
              </a:rPr>
              <a:t>Ruohan</a:t>
            </a:r>
            <a:r>
              <a:rPr lang="en-US" altLang="zh-CN" dirty="0">
                <a:hlinkClick r:id="rId4"/>
              </a:rPr>
              <a:t> </a:t>
            </a:r>
            <a:r>
              <a:rPr lang="en-US" altLang="zh-CN" dirty="0" smtClean="0">
                <a:hlinkClick r:id="rId4"/>
              </a:rPr>
              <a:t>Gao</a:t>
            </a:r>
            <a:r>
              <a:rPr lang="en-US" altLang="zh-CN" b="1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7591" y="1498584"/>
            <a:ext cx="6029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Code:</a:t>
            </a:r>
            <a:r>
              <a:rPr lang="en-US" altLang="zh-CN" dirty="0" smtClean="0">
                <a:hlinkClick r:id="rId5"/>
              </a:rPr>
              <a:t> http</a:t>
            </a:r>
            <a:r>
              <a:rPr lang="en-US" altLang="zh-CN" dirty="0">
                <a:hlinkClick r:id="rId5"/>
              </a:rPr>
              <a:t>://vision.cs.utexas.edu/projects/2.5D_visual_sound/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33" y="2052389"/>
            <a:ext cx="10549399" cy="45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5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6710" y="3454210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08559" y="3589043"/>
            <a:ext cx="984574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Hans" b="1" dirty="0" smtClean="0">
                <a:latin typeface="Calibri Light" panose="020F0302020204030204" pitchFamily="34" charset="0"/>
              </a:rPr>
              <a:t>Fast Online Object Tracking and Segmentation: A Unifying Approach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Qiang</a:t>
            </a:r>
            <a:r>
              <a:rPr lang="en-US" altLang="zh-Hans" dirty="0" smtClean="0">
                <a:latin typeface="Calibri Light" panose="020F0302020204030204" pitchFamily="34" charset="0"/>
              </a:rPr>
              <a:t> Wang, … Philip H.S.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Torr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&amp; Audio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596369" y="853604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7591" y="905384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b="1" dirty="0"/>
              <a:t>2.5D Visual </a:t>
            </a:r>
            <a:r>
              <a:rPr lang="en-US" altLang="zh-CN" b="1" dirty="0" smtClean="0"/>
              <a:t>Sound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>
                <a:hlinkClick r:id="rId4"/>
              </a:rPr>
              <a:t>Ruohan</a:t>
            </a:r>
            <a:r>
              <a:rPr lang="en-US" altLang="zh-CN" dirty="0">
                <a:hlinkClick r:id="rId4"/>
              </a:rPr>
              <a:t> </a:t>
            </a:r>
            <a:r>
              <a:rPr lang="en-US" altLang="zh-CN" dirty="0" smtClean="0">
                <a:hlinkClick r:id="rId4"/>
              </a:rPr>
              <a:t>Gao</a:t>
            </a:r>
            <a:r>
              <a:rPr lang="en-US" altLang="zh-CN" b="1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714" y="1629212"/>
            <a:ext cx="6887028" cy="48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&amp; Audio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596369" y="853604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7591" y="905384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b="1" dirty="0"/>
              <a:t>2.5D Visual </a:t>
            </a:r>
            <a:r>
              <a:rPr lang="en-US" altLang="zh-CN" b="1" dirty="0" smtClean="0"/>
              <a:t>Sound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>
                <a:hlinkClick r:id="rId4"/>
              </a:rPr>
              <a:t>Ruohan</a:t>
            </a:r>
            <a:r>
              <a:rPr lang="en-US" altLang="zh-CN" dirty="0">
                <a:hlinkClick r:id="rId4"/>
              </a:rPr>
              <a:t> </a:t>
            </a:r>
            <a:r>
              <a:rPr lang="en-US" altLang="zh-CN" dirty="0" smtClean="0">
                <a:hlinkClick r:id="rId4"/>
              </a:rPr>
              <a:t>Gao</a:t>
            </a:r>
            <a:r>
              <a:rPr lang="en-US" altLang="zh-CN" b="1" dirty="0"/>
              <a:t> </a:t>
            </a:r>
            <a:r>
              <a:rPr lang="en-US" altLang="zh-CN" dirty="0" smtClean="0"/>
              <a:t>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91" y="1716298"/>
            <a:ext cx="11065726" cy="43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Fashion Layout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639912" y="3233947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1134" y="3285727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Layout-Graph Reasoning for Fashion Landmark Detection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/>
              <a:t>Xiaodan</a:t>
            </a:r>
            <a:r>
              <a:rPr lang="en-US" altLang="zh-CN" dirty="0"/>
              <a:t> </a:t>
            </a:r>
            <a:r>
              <a:rPr lang="en-US" altLang="zh-CN" dirty="0" smtClean="0"/>
              <a:t>Liang 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4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Fashion Layout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740273" y="814132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1495" y="865912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Layout-Graph Reasoning for Fashion Landmark Detection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/>
              <a:t>Xiaodan</a:t>
            </a:r>
            <a:r>
              <a:rPr lang="en-US" altLang="zh-CN" dirty="0"/>
              <a:t> </a:t>
            </a:r>
            <a:r>
              <a:rPr lang="en-US" altLang="zh-CN" dirty="0" smtClean="0"/>
              <a:t>Liang 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70" y="1542248"/>
            <a:ext cx="11255817" cy="436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Fashion Layout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740273" y="814132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1495" y="865912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Layout-Graph Reasoning for Fashion Landmark Detection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/>
              <a:t>Xiaodan</a:t>
            </a:r>
            <a:r>
              <a:rPr lang="en-US" altLang="zh-CN" dirty="0"/>
              <a:t> </a:t>
            </a:r>
            <a:r>
              <a:rPr lang="en-US" altLang="zh-CN" dirty="0" smtClean="0"/>
              <a:t>Liang 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b="8149"/>
          <a:stretch/>
        </p:blipFill>
        <p:spPr>
          <a:xfrm>
            <a:off x="1535151" y="1419640"/>
            <a:ext cx="9144000" cy="50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Fashion Layout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740273" y="814132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1495" y="865912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Layout-Graph Reasoning for Fashion Landmark Detection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/>
              <a:t>Xiaodan</a:t>
            </a:r>
            <a:r>
              <a:rPr lang="en-US" altLang="zh-CN" dirty="0"/>
              <a:t> </a:t>
            </a:r>
            <a:r>
              <a:rPr lang="en-US" altLang="zh-CN" dirty="0" smtClean="0"/>
              <a:t>Liang 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673" y="1371023"/>
            <a:ext cx="8810973" cy="51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Fashion Layout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740273" y="814132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1495" y="865912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Layout-Graph Reasoning for Fashion Landmark Detection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/>
              <a:t>Xiaodan</a:t>
            </a:r>
            <a:r>
              <a:rPr lang="en-US" altLang="zh-CN" dirty="0"/>
              <a:t> </a:t>
            </a:r>
            <a:r>
              <a:rPr lang="en-US" altLang="zh-CN" dirty="0" smtClean="0"/>
              <a:t>Liang Li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89" y="1886740"/>
            <a:ext cx="11694145" cy="2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Remove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639913" y="3259542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1134" y="3285727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Sea-thru: A Method for Removing Water from Underwater Images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/>
              <a:t>Derya</a:t>
            </a:r>
            <a:r>
              <a:rPr lang="en-US" altLang="zh-CN" dirty="0"/>
              <a:t> </a:t>
            </a:r>
            <a:r>
              <a:rPr lang="en-US" altLang="zh-CN" dirty="0" err="1" smtClean="0"/>
              <a:t>Akkaynak</a:t>
            </a:r>
            <a:r>
              <a:rPr lang="en-US" altLang="zh-CN" dirty="0" smtClean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0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Remove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639913" y="873181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1134" y="89936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Sea-thru: A Method for Removing Water from Underwater Images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/>
              <a:t>Derya</a:t>
            </a:r>
            <a:r>
              <a:rPr lang="en-US" altLang="zh-CN" dirty="0"/>
              <a:t> </a:t>
            </a:r>
            <a:r>
              <a:rPr lang="en-US" altLang="zh-CN" dirty="0" err="1" smtClean="0"/>
              <a:t>Akkaynak</a:t>
            </a:r>
            <a:r>
              <a:rPr lang="en-US" altLang="zh-CN" dirty="0" smtClean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507" y="1440199"/>
            <a:ext cx="9470057" cy="50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Remove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639913" y="873181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1134" y="89936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Sea-thru: A Method for Removing Water from Underwater Images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/>
              <a:t>Derya</a:t>
            </a:r>
            <a:r>
              <a:rPr lang="en-US" altLang="zh-CN" dirty="0"/>
              <a:t> </a:t>
            </a:r>
            <a:r>
              <a:rPr lang="en-US" altLang="zh-CN" dirty="0" err="1" smtClean="0"/>
              <a:t>Akkaynak</a:t>
            </a:r>
            <a:r>
              <a:rPr lang="en-US" altLang="zh-CN" dirty="0" smtClean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" b="8142"/>
          <a:stretch/>
        </p:blipFill>
        <p:spPr>
          <a:xfrm>
            <a:off x="1953490" y="1441161"/>
            <a:ext cx="7755775" cy="504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6710" y="881131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2866" y="1097074"/>
            <a:ext cx="984574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Hans" b="1" dirty="0" smtClean="0">
                <a:latin typeface="Calibri Light" panose="020F0302020204030204" pitchFamily="34" charset="0"/>
              </a:rPr>
              <a:t>Fast Online Object Tracking and Segmentation: A Unifying Approach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Qiang</a:t>
            </a:r>
            <a:r>
              <a:rPr lang="en-US" altLang="zh-Hans" dirty="0" smtClean="0">
                <a:latin typeface="Calibri Light" panose="020F0302020204030204" pitchFamily="34" charset="0"/>
              </a:rPr>
              <a:t> Wang, … Philip H.S.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Torr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82243"/>
            <a:ext cx="6276812" cy="470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6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Remove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639913" y="873181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1134" y="899366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Sea-thru: A Method for Removing Water from Underwater Images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/>
              <a:t>Derya</a:t>
            </a:r>
            <a:r>
              <a:rPr lang="en-US" altLang="zh-CN" dirty="0"/>
              <a:t> </a:t>
            </a:r>
            <a:r>
              <a:rPr lang="en-US" altLang="zh-CN" dirty="0" err="1" smtClean="0"/>
              <a:t>Akkaynak</a:t>
            </a:r>
            <a:r>
              <a:rPr lang="en-US" altLang="zh-CN" dirty="0" smtClean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8502" y="1359873"/>
            <a:ext cx="7783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Project Page</a:t>
            </a:r>
            <a:r>
              <a:rPr lang="zh-CN" altLang="en-US" dirty="0" smtClean="0"/>
              <a:t>：</a:t>
            </a:r>
            <a:r>
              <a:rPr lang="zh-CN" altLang="en-US" dirty="0" smtClean="0">
                <a:hlinkClick r:id="rId4"/>
              </a:rPr>
              <a:t> http</a:t>
            </a:r>
            <a:r>
              <a:rPr lang="zh-CN" altLang="en-US" dirty="0">
                <a:hlinkClick r:id="rId4"/>
              </a:rPr>
              <a:t>://csms.haifa.ac.il/profiles/tTreibitz/datasets/sea_thru/index.</a:t>
            </a:r>
            <a:r>
              <a:rPr lang="zh-CN" altLang="en-US" dirty="0" smtClean="0">
                <a:hlinkClick r:id="rId4"/>
              </a:rPr>
              <a:t>html</a:t>
            </a:r>
            <a:endParaRPr lang="en-US" altLang="zh-CN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70" y="2528280"/>
            <a:ext cx="4857750" cy="3228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792" y="2575905"/>
            <a:ext cx="47625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Emotion-aware/Cognition-level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9913" y="3259542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1134" y="3285727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Emotion-Aware Human Attention Prediction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/>
              <a:t>Macario</a:t>
            </a:r>
            <a:r>
              <a:rPr lang="en-US" altLang="zh-CN" dirty="0"/>
              <a:t> O. </a:t>
            </a:r>
            <a:r>
              <a:rPr lang="en-US" altLang="zh-CN" dirty="0" err="1"/>
              <a:t>Cordel</a:t>
            </a:r>
            <a:r>
              <a:rPr lang="en-US" altLang="zh-CN" dirty="0"/>
              <a:t> </a:t>
            </a:r>
            <a:r>
              <a:rPr lang="en-US" altLang="zh-CN" dirty="0" smtClean="0"/>
              <a:t>II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5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Emotion-aware/Cognition-level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1600" y="840538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2821" y="866723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Emotion-Aware Human Attention Prediction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/>
              <a:t>Macario</a:t>
            </a:r>
            <a:r>
              <a:rPr lang="en-US" altLang="zh-CN" dirty="0"/>
              <a:t> O. </a:t>
            </a:r>
            <a:r>
              <a:rPr lang="en-US" altLang="zh-CN" dirty="0" err="1"/>
              <a:t>Cordel</a:t>
            </a:r>
            <a:r>
              <a:rPr lang="en-US" altLang="zh-CN" dirty="0"/>
              <a:t> </a:t>
            </a:r>
            <a:r>
              <a:rPr lang="en-US" altLang="zh-CN" dirty="0" smtClean="0"/>
              <a:t>II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1" b="3515"/>
          <a:stretch/>
        </p:blipFill>
        <p:spPr>
          <a:xfrm>
            <a:off x="2107580" y="1773402"/>
            <a:ext cx="7733608" cy="466125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1600" y="1330489"/>
            <a:ext cx="3464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Code:</a:t>
            </a:r>
            <a:r>
              <a:rPr lang="en-US" altLang="zh-CN" dirty="0" smtClean="0">
                <a:hlinkClick r:id="rId5"/>
              </a:rPr>
              <a:t> http</a:t>
            </a:r>
            <a:r>
              <a:rPr lang="en-US" altLang="zh-CN" dirty="0">
                <a:hlinkClick r:id="rId5"/>
              </a:rPr>
              <a:t>://ncript.top/sentiment/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916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Emotion-aware/Cognition-level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1600" y="840538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2821" y="866723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Emotion-Aware Human Attention Prediction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 err="1"/>
              <a:t>Macario</a:t>
            </a:r>
            <a:r>
              <a:rPr lang="en-US" altLang="zh-CN" dirty="0"/>
              <a:t> O. </a:t>
            </a:r>
            <a:r>
              <a:rPr lang="en-US" altLang="zh-CN" dirty="0" err="1"/>
              <a:t>Cordel</a:t>
            </a:r>
            <a:r>
              <a:rPr lang="en-US" altLang="zh-CN" dirty="0"/>
              <a:t> </a:t>
            </a:r>
            <a:r>
              <a:rPr lang="en-US" altLang="zh-CN" dirty="0" smtClean="0"/>
              <a:t>II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833" y="1472452"/>
            <a:ext cx="7954177" cy="496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Emotion-aware/Cognition-level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9913" y="3259542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1134" y="3285727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From Recognition to Cognition: Visual Commonsense Reasoning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>
                <a:hlinkClick r:id="rId4"/>
              </a:rPr>
              <a:t>Rowan </a:t>
            </a:r>
            <a:r>
              <a:rPr lang="en-US" altLang="zh-CN" dirty="0" smtClean="0">
                <a:hlinkClick r:id="rId4"/>
              </a:rPr>
              <a:t>Zellers</a:t>
            </a:r>
            <a:r>
              <a:rPr lang="en-US" altLang="zh-CN" dirty="0" smtClean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8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Emotion-aware/Cognition-level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9913" y="846848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1134" y="873033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From Recognition to Cognition: Visual Commonsense Reasoning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>
                <a:hlinkClick r:id="rId4"/>
              </a:rPr>
              <a:t>Rowan </a:t>
            </a:r>
            <a:r>
              <a:rPr lang="en-US" altLang="zh-CN" dirty="0" smtClean="0">
                <a:hlinkClick r:id="rId4"/>
              </a:rPr>
              <a:t>Zellers</a:t>
            </a:r>
            <a:r>
              <a:rPr lang="en-US" altLang="zh-CN" dirty="0" smtClean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1134" y="1485072"/>
            <a:ext cx="4628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Project Page:</a:t>
            </a:r>
            <a:r>
              <a:rPr lang="en-US" altLang="zh-CN" dirty="0" smtClean="0">
                <a:hlinkClick r:id="rId5"/>
              </a:rPr>
              <a:t> https</a:t>
            </a:r>
            <a:r>
              <a:rPr lang="en-US" altLang="zh-CN" dirty="0">
                <a:hlinkClick r:id="rId5"/>
              </a:rPr>
              <a:t>://visualcommonsense.com/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521" y="1854404"/>
            <a:ext cx="9063111" cy="456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0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Emotion-aware/Cognition-level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9913" y="846848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1134" y="873033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From Recognition to Cognition: Visual Commonsense Reasoning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>
                <a:hlinkClick r:id="rId4"/>
              </a:rPr>
              <a:t>Rowan </a:t>
            </a:r>
            <a:r>
              <a:rPr lang="en-US" altLang="zh-CN" dirty="0" smtClean="0">
                <a:hlinkClick r:id="rId4"/>
              </a:rPr>
              <a:t>Zellers</a:t>
            </a:r>
            <a:r>
              <a:rPr lang="en-US" altLang="zh-CN" dirty="0" smtClean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6" b="16868"/>
          <a:stretch/>
        </p:blipFill>
        <p:spPr>
          <a:xfrm>
            <a:off x="751133" y="1485071"/>
            <a:ext cx="9957261" cy="49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Emotion-aware/Cognition-level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39913" y="846848"/>
            <a:ext cx="11018329" cy="46050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1134" y="873033"/>
            <a:ext cx="1090710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CN" dirty="0"/>
              <a:t>From Recognition to Cognition: Visual Commonsense Reasoning</a:t>
            </a:r>
            <a:r>
              <a:rPr lang="en-US" altLang="zh-Han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/>
              <a:t> </a:t>
            </a:r>
            <a:r>
              <a:rPr lang="en-US" altLang="zh-CN" dirty="0">
                <a:hlinkClick r:id="rId4"/>
              </a:rPr>
              <a:t>Rowan </a:t>
            </a:r>
            <a:r>
              <a:rPr lang="en-US" altLang="zh-CN" dirty="0" smtClean="0">
                <a:hlinkClick r:id="rId4"/>
              </a:rPr>
              <a:t>Zellers</a:t>
            </a:r>
            <a:r>
              <a:rPr lang="en-US" altLang="zh-CN" dirty="0" smtClean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13" y="1485072"/>
            <a:ext cx="5067300" cy="1133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3892" y="1485072"/>
            <a:ext cx="4324350" cy="25050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913" y="2618547"/>
            <a:ext cx="637222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提纲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16859" y="1061157"/>
            <a:ext cx="8727141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en-US" altLang="zh-CN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 CVPR2019</a:t>
            </a:r>
            <a:r>
              <a:rPr lang="zh-CN" alt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相关前沿进展</a:t>
            </a:r>
            <a:endParaRPr lang="en-US" altLang="zh-CN" sz="320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en-US" altLang="zh-CN" sz="3200" kern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  <a:r>
              <a:rPr lang="zh-CN" altLang="en-US" sz="3200" kern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智能家居中有趣的应用</a:t>
            </a:r>
            <a:endParaRPr lang="en-US" altLang="zh-CN" sz="3200" u="sng" kern="0" dirty="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3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en-US" altLang="zh-CN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  <a:r>
              <a:rPr lang="zh-CN" alt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视觉显著性的来龙去脉</a:t>
            </a:r>
            <a:r>
              <a:rPr lang="en-US" altLang="zh-CN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3200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50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2. </a:t>
            </a:r>
            <a:r>
              <a:rPr lang="en-US" altLang="zh-CN" dirty="0">
                <a:solidFill>
                  <a:schemeClr val="accent5"/>
                </a:solidFill>
              </a:rPr>
              <a:t>CVPR2019 </a:t>
            </a:r>
            <a:r>
              <a:rPr lang="en-US" altLang="zh-CN" dirty="0" smtClean="0">
                <a:solidFill>
                  <a:schemeClr val="accent5"/>
                </a:solidFill>
              </a:rPr>
              <a:t>Interesting </a:t>
            </a:r>
            <a:r>
              <a:rPr lang="en-US" altLang="zh-CN" dirty="0" err="1" smtClean="0">
                <a:solidFill>
                  <a:schemeClr val="accent5"/>
                </a:solidFill>
              </a:rPr>
              <a:t>App&amp;Product</a:t>
            </a:r>
            <a:endParaRPr lang="zh-CN" altLang="en-US" dirty="0"/>
          </a:p>
        </p:txBody>
      </p:sp>
      <p:pic>
        <p:nvPicPr>
          <p:cNvPr id="3" name="f812a26564496495422924e8c6d30e9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2960" y="987134"/>
            <a:ext cx="304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6710" y="881131"/>
            <a:ext cx="10141905" cy="5891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</a:pPr>
            <a:endParaRPr lang="en-US" altLang="zh-Han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2866" y="1032776"/>
            <a:ext cx="984574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80000"/>
              </a:lnSpc>
              <a:spcBef>
                <a:spcPts val="225"/>
              </a:spcBef>
              <a:spcAft>
                <a:spcPts val="225"/>
              </a:spcAft>
              <a:buBlip>
                <a:blip r:embed="rId3"/>
              </a:buBlip>
            </a:pPr>
            <a:r>
              <a:rPr lang="en-US" altLang="zh-Hans" b="1" dirty="0" smtClean="0">
                <a:latin typeface="Calibri Light" panose="020F0302020204030204" pitchFamily="34" charset="0"/>
              </a:rPr>
              <a:t>Fast Online Object Tracking and Segmentation: A Unifying Approach</a:t>
            </a:r>
            <a:r>
              <a:rPr lang="en-US" altLang="zh-Hans" dirty="0" smtClean="0">
                <a:latin typeface="Calibri Light" panose="020F0302020204030204" pitchFamily="34" charset="0"/>
              </a:rPr>
              <a:t>,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Qiang</a:t>
            </a:r>
            <a:r>
              <a:rPr lang="en-US" altLang="zh-Hans" dirty="0" smtClean="0">
                <a:latin typeface="Calibri Light" panose="020F0302020204030204" pitchFamily="34" charset="0"/>
              </a:rPr>
              <a:t> Wang, … Philip H.S. </a:t>
            </a:r>
            <a:r>
              <a:rPr lang="en-US" altLang="zh-Hans" dirty="0" err="1" smtClean="0">
                <a:latin typeface="Calibri Light" panose="020F0302020204030204" pitchFamily="34" charset="0"/>
              </a:rPr>
              <a:t>Torr</a:t>
            </a:r>
            <a:r>
              <a:rPr lang="en-US" altLang="zh-Hans" dirty="0" smtClean="0">
                <a:latin typeface="Calibri Light" panose="020F0302020204030204" pitchFamily="34" charset="0"/>
              </a:rPr>
              <a:t>.</a:t>
            </a:r>
            <a:endParaRPr lang="en-US" altLang="zh-Hans" dirty="0">
              <a:latin typeface="Calibri Light" panose="020F03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6929" y="1682243"/>
            <a:ext cx="7311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Code Link: </a:t>
            </a:r>
            <a:r>
              <a:rPr lang="en-US" altLang="zh-CN" dirty="0" smtClean="0">
                <a:hlinkClick r:id="rId4"/>
              </a:rPr>
              <a:t>https</a:t>
            </a:r>
            <a:r>
              <a:rPr lang="en-US" altLang="zh-CN" dirty="0">
                <a:hlinkClick r:id="rId4"/>
              </a:rPr>
              <a:t>://</a:t>
            </a:r>
            <a:r>
              <a:rPr lang="en-US" altLang="zh-CN" dirty="0" smtClean="0">
                <a:hlinkClick r:id="rId4"/>
              </a:rPr>
              <a:t>github.com/foolwood/SiamMask</a:t>
            </a:r>
            <a:endParaRPr lang="en-US" altLang="zh-CN" dirty="0" smtClean="0"/>
          </a:p>
          <a:p>
            <a:r>
              <a:rPr lang="en-US" altLang="zh-CN" dirty="0" smtClean="0"/>
              <a:t>Video: </a:t>
            </a:r>
            <a:r>
              <a:rPr lang="en-US" altLang="zh-CN" dirty="0">
                <a:hlinkClick r:id="rId5"/>
              </a:rPr>
              <a:t>https://www.youtube.com/watch?v=I_iOVrcpEBw&amp;feature=youtu.be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929" y="2808643"/>
            <a:ext cx="9893220" cy="299722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66929" y="2355908"/>
            <a:ext cx="9893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This code has been tested on Ubuntu 16.04, Python 3.6, </a:t>
            </a:r>
            <a:r>
              <a:rPr lang="en-US" altLang="zh-CN" dirty="0" err="1"/>
              <a:t>Pytorch</a:t>
            </a:r>
            <a:r>
              <a:rPr lang="en-US" altLang="zh-CN" dirty="0"/>
              <a:t> 0.4.1, CUDA 9.2, RTX 2080 GPUs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56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2. </a:t>
            </a:r>
            <a:r>
              <a:rPr lang="en-US" altLang="zh-CN" dirty="0">
                <a:solidFill>
                  <a:schemeClr val="accent5"/>
                </a:solidFill>
              </a:rPr>
              <a:t>CVPR2019 </a:t>
            </a:r>
            <a:r>
              <a:rPr lang="en-US" altLang="zh-CN" dirty="0" smtClean="0">
                <a:solidFill>
                  <a:schemeClr val="accent5"/>
                </a:solidFill>
              </a:rPr>
              <a:t>Interesting </a:t>
            </a:r>
            <a:r>
              <a:rPr lang="en-US" altLang="zh-CN" dirty="0" err="1" smtClean="0">
                <a:solidFill>
                  <a:schemeClr val="accent5"/>
                </a:solidFill>
              </a:rPr>
              <a:t>App&amp;Product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b="7748"/>
          <a:stretch/>
        </p:blipFill>
        <p:spPr>
          <a:xfrm>
            <a:off x="1492144" y="892367"/>
            <a:ext cx="9144000" cy="55525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5" b="11392"/>
          <a:stretch/>
        </p:blipFill>
        <p:spPr>
          <a:xfrm>
            <a:off x="1370959" y="892367"/>
            <a:ext cx="9424492" cy="555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9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2. </a:t>
            </a:r>
            <a:r>
              <a:rPr lang="en-US" altLang="zh-CN" dirty="0">
                <a:solidFill>
                  <a:schemeClr val="accent5"/>
                </a:solidFill>
              </a:rPr>
              <a:t>CVPR2019 </a:t>
            </a:r>
            <a:r>
              <a:rPr lang="en-US" altLang="zh-CN" dirty="0" smtClean="0">
                <a:solidFill>
                  <a:schemeClr val="accent5"/>
                </a:solidFill>
              </a:rPr>
              <a:t>Interesting </a:t>
            </a:r>
            <a:r>
              <a:rPr lang="en-US" altLang="zh-CN" dirty="0" err="1" smtClean="0">
                <a:solidFill>
                  <a:schemeClr val="accent5"/>
                </a:solidFill>
              </a:rPr>
              <a:t>App&amp;Product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2" b="2168"/>
          <a:stretch/>
        </p:blipFill>
        <p:spPr>
          <a:xfrm>
            <a:off x="1568067" y="716095"/>
            <a:ext cx="9144000" cy="58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4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/>
                </a:solidFill>
              </a:rPr>
              <a:t>2. </a:t>
            </a:r>
            <a:r>
              <a:rPr lang="en-US" altLang="zh-CN" dirty="0" smtClean="0">
                <a:solidFill>
                  <a:schemeClr val="accent5"/>
                </a:solidFill>
              </a:rPr>
              <a:t>Interesting </a:t>
            </a:r>
            <a:r>
              <a:rPr lang="en-US" altLang="zh-CN" dirty="0" err="1">
                <a:solidFill>
                  <a:schemeClr val="accent5"/>
                </a:solidFill>
              </a:rPr>
              <a:t>App&amp;Product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005" y="1028822"/>
            <a:ext cx="6400800" cy="45339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161376" y="5737747"/>
            <a:ext cx="4984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https://www.youtube.com/watch?v=_7tZr7RsK-k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63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5"/>
                </a:solidFill>
              </a:rPr>
              <a:t>2. </a:t>
            </a:r>
            <a:r>
              <a:rPr lang="en-US" altLang="zh-CN" dirty="0" smtClean="0">
                <a:solidFill>
                  <a:schemeClr val="accent5"/>
                </a:solidFill>
              </a:rPr>
              <a:t>Interesting </a:t>
            </a:r>
            <a:r>
              <a:rPr lang="en-US" altLang="zh-CN" dirty="0" err="1">
                <a:solidFill>
                  <a:schemeClr val="accent5"/>
                </a:solidFill>
              </a:rPr>
              <a:t>App&amp;Product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85" y="803695"/>
            <a:ext cx="10457497" cy="49340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88171" y="5872311"/>
            <a:ext cx="5051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https://www.youtube.com/watch?v=ZnfZYRrysDE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37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提纲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16859" y="1061157"/>
            <a:ext cx="8727141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黑体" pitchFamily="49" charset="-122"/>
                <a:cs typeface="宋体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en-US" altLang="zh-CN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 CVPR2019</a:t>
            </a:r>
            <a:r>
              <a:rPr lang="zh-CN" alt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相关前沿进展</a:t>
            </a:r>
            <a:endParaRPr lang="en-US" altLang="zh-CN" sz="320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3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en-US" altLang="zh-CN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  <a:r>
              <a:rPr lang="zh-CN" altLang="en-US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智能家居中有趣的应用</a:t>
            </a:r>
            <a:endParaRPr lang="en-US" altLang="zh-CN" sz="3200" u="sng" kern="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en-US" altLang="zh-CN" sz="3200" kern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  <a:r>
              <a:rPr lang="zh-CN" altLang="en-US" sz="3200" kern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视觉显著性的来龙去脉</a:t>
            </a:r>
            <a:r>
              <a:rPr lang="en-US" altLang="zh-CN" sz="3200" kern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3200" kern="0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91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3. Saliency Survey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70901" y="734235"/>
            <a:ext cx="115787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2800" b="1" dirty="0">
                <a:solidFill>
                  <a:srgbClr val="333333"/>
                </a:solidFill>
                <a:latin typeface="Open Sans"/>
              </a:rPr>
              <a:t>Traditional </a:t>
            </a:r>
            <a:r>
              <a:rPr lang="en-US" altLang="zh-CN" sz="2800" b="1" dirty="0" smtClean="0">
                <a:solidFill>
                  <a:srgbClr val="333333"/>
                </a:solidFill>
                <a:latin typeface="Open Sans"/>
              </a:rPr>
              <a:t>Methods </a:t>
            </a:r>
            <a:r>
              <a:rPr lang="en-US" altLang="zh-CN" sz="2800" b="1" smtClean="0">
                <a:solidFill>
                  <a:srgbClr val="333333"/>
                </a:solidFill>
                <a:latin typeface="Open Sans"/>
              </a:rPr>
              <a:t>(Details </a:t>
            </a:r>
            <a:r>
              <a:rPr lang="en-US" altLang="zh-CN" sz="2800" b="1" dirty="0" smtClean="0">
                <a:solidFill>
                  <a:srgbClr val="333333"/>
                </a:solidFill>
                <a:latin typeface="Open Sans"/>
              </a:rPr>
              <a:t>in: </a:t>
            </a:r>
            <a:r>
              <a:rPr lang="en-US" altLang="zh-CN" sz="2800" b="1" dirty="0" smtClean="0">
                <a:solidFill>
                  <a:srgbClr val="333333"/>
                </a:solidFill>
                <a:latin typeface="Open Sans"/>
                <a:hlinkClick r:id="rId3"/>
              </a:rPr>
              <a:t>http://dpfan.net/SOCBenchmark</a:t>
            </a:r>
            <a:r>
              <a:rPr lang="en-US" altLang="zh-CN" sz="2800" b="1" dirty="0" smtClean="0">
                <a:solidFill>
                  <a:srgbClr val="333333"/>
                </a:solidFill>
                <a:latin typeface="Open Sans"/>
              </a:rPr>
              <a:t> )</a:t>
            </a:r>
            <a:endParaRPr lang="en-US" altLang="zh-CN" sz="2800" b="1" dirty="0">
              <a:solidFill>
                <a:srgbClr val="333333"/>
              </a:solidFill>
              <a:latin typeface="Open Sans"/>
            </a:endParaRP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[ITTI][1998][PAMI] 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A Model of Saliency-Based Visual Attention for Rapid Scene Analysis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[AIM][2005][NIPS]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Based on Information Maximization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[SR]  [2007][CVPR]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Detection A Spectral Residual Approach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[GB][2007][NIPS]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Graph-Based Visual Saliency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[SUN][2008][JOV]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SUN: A </a:t>
            </a:r>
            <a:r>
              <a:rPr lang="en-US" altLang="zh-CN" b="1" dirty="0" err="1">
                <a:solidFill>
                  <a:srgbClr val="444444"/>
                </a:solidFill>
                <a:latin typeface="inherit"/>
              </a:rPr>
              <a:t>bayesian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 framework for saliency using natural statistics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[FT][2009][CVPR]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Frequency-tuned Salient Region Detection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[CA][2010][CVPR]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Context-Aware Saliency Detection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[SEG][2010][ECCV]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Segmenting Salient Objects from Images and Videos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[MSSS][2010][ICIP]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Detection using Maximum Symmetric Surround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[HC,RC][2011][CVPR]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Global Contrast based Salient Region Detection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[CB][2011][BMVC]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Automatic Salient Object Segmentation Based on Context and Shape Prior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[SF][2012][CVPR]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Filters Contrast Based Filtering for Salient Region Detection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[LR][2012][CVPR]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A Unified Approach to Salient Object Detection via Low Rank Matrix Recovery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[BSF][2012][ICIP]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Detection Based on Integration of Boundary and Soft-Segmentation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[GC][2013][ICCV]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Efficient Salient Region Detection with Soft Image Abstraction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[MR][2013][CVPR]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Detection via Graph-Based Manifold Ranking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[MC][2013][ICCV]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Detection via Absorbing Markov Chain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[DRFI][2013][CVPR]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Salient Object Detection A Discriminative Regional Feature Integration </a:t>
            </a:r>
            <a:r>
              <a:rPr lang="en-US" altLang="zh-CN" b="1" dirty="0" smtClean="0">
                <a:solidFill>
                  <a:srgbClr val="444444"/>
                </a:solidFill>
                <a:latin typeface="inherit"/>
              </a:rPr>
              <a:t>Region </a:t>
            </a:r>
            <a:endParaRPr lang="en-US" altLang="zh-CN" b="0" i="0" dirty="0">
              <a:solidFill>
                <a:srgbClr val="444444"/>
              </a:solidFill>
              <a:effectLst/>
              <a:latin typeface="inheri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3200" y="1227121"/>
            <a:ext cx="10653486" cy="2612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55909" y="5907977"/>
            <a:ext cx="11693719" cy="3354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5909" y="3701807"/>
            <a:ext cx="10653486" cy="2612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7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3. Saliency Survey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37002" y="669131"/>
            <a:ext cx="1157872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2800" b="1" dirty="0">
                <a:solidFill>
                  <a:srgbClr val="333333"/>
                </a:solidFill>
                <a:latin typeface="Open Sans"/>
              </a:rPr>
              <a:t>Traditional Methods</a:t>
            </a:r>
          </a:p>
          <a:p>
            <a:pPr marL="342900" indent="-342900" fontAlgn="base">
              <a:buFont typeface="+mj-lt"/>
              <a:buAutoNum type="arabicPeriod" startAt="19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[DSR][2013][ICCV]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Detection via Dense and Sparse Reconstruction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[HS][2013][CVPR]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Hierarchical Saliency Detection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[PCA][2013][CVPR]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What Makes a Patch Distinct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[CRF][2013][CVPR]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Aggregation A Data-driven Approach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[UFO][2013][ICCV]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Salient Region Detection by UFO Uniqueness, </a:t>
            </a:r>
            <a:r>
              <a:rPr lang="en-US" altLang="zh-CN" b="1" dirty="0" err="1">
                <a:solidFill>
                  <a:srgbClr val="444444"/>
                </a:solidFill>
                <a:latin typeface="inherit"/>
              </a:rPr>
              <a:t>Focusness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 and </a:t>
            </a:r>
            <a:r>
              <a:rPr lang="en-US" altLang="zh-CN" b="1" dirty="0" err="1">
                <a:solidFill>
                  <a:srgbClr val="444444"/>
                </a:solidFill>
                <a:latin typeface="inherit"/>
              </a:rPr>
              <a:t>Objectness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[COV][2013][JOV]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Visual saliency estimation by nonlinearly integrating features using region </a:t>
            </a:r>
            <a:r>
              <a:rPr lang="en-US" altLang="zh-CN" b="1" dirty="0" err="1">
                <a:solidFill>
                  <a:srgbClr val="444444"/>
                </a:solidFill>
                <a:latin typeface="inherit"/>
              </a:rPr>
              <a:t>covariances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[GR][2013][SPL]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Graph-Regularized Saliency Detection With Convex-Hull-Based Center Prior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[LSSC][2013][TIP]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Bayesian Saliency via Low and Mid Level Cues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[HDCT][2014][CVPR]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Salient Region Detection via High-Dimensional Color Transform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[RBD][2014][CVPR]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Optimization from Robust Background Detection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[MSS][2014][SPL]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Detection with Multi-Scale </a:t>
            </a:r>
            <a:r>
              <a:rPr lang="en-US" altLang="zh-CN" b="1" dirty="0" err="1">
                <a:solidFill>
                  <a:srgbClr val="444444"/>
                </a:solidFill>
                <a:latin typeface="inherit"/>
              </a:rPr>
              <a:t>Superpixels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[GP][2015][ICCV]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Generic Promotion of Diffusion-Based Salient Object Detection</a:t>
            </a:r>
            <a:r>
              <a:rPr lang="en-US" altLang="zh-CN" dirty="0" smtClean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 smtClean="0">
                <a:solidFill>
                  <a:srgbClr val="444444"/>
                </a:solidFill>
                <a:latin typeface="inherit"/>
              </a:rPr>
              <a:t>[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MBS][2015][ICCV]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Minimum Barrier Salient Object Detection at 80 FPS</a:t>
            </a:r>
            <a:r>
              <a:rPr lang="en-US" altLang="zh-CN" dirty="0" smtClean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 smtClean="0">
                <a:solidFill>
                  <a:srgbClr val="444444"/>
                </a:solidFill>
                <a:latin typeface="inherit"/>
              </a:rPr>
              <a:t>[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WSC][2015][CVPR]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A Weighted Sparse Coding Framework for Saliency Detection</a:t>
            </a:r>
            <a:r>
              <a:rPr lang="en-US" altLang="zh-CN" dirty="0" smtClean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 smtClean="0">
                <a:solidFill>
                  <a:srgbClr val="444444"/>
                </a:solidFill>
                <a:latin typeface="inherit"/>
              </a:rPr>
              <a:t>[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RRW][2015][CVPR]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Robust saliency detection via regularized random walks ranking</a:t>
            </a:r>
            <a:r>
              <a:rPr lang="en-US" altLang="zh-CN" dirty="0" smtClean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 smtClean="0">
                <a:solidFill>
                  <a:srgbClr val="444444"/>
                </a:solidFill>
                <a:latin typeface="inherit"/>
              </a:rPr>
              <a:t>[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TLLT][2015][CVPR]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Propagation from Simple to Difficult</a:t>
            </a:r>
            <a:r>
              <a:rPr lang="en-US" altLang="zh-CN" dirty="0" smtClean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r>
              <a:rPr lang="en-US" altLang="zh-CN" dirty="0" smtClean="0">
                <a:solidFill>
                  <a:srgbClr val="444444"/>
                </a:solidFill>
                <a:latin typeface="inherit"/>
              </a:rPr>
              <a:t>[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BL][2015][CVPR]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Salient Object Detection via Bootstrap Learning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19"/>
            </a:pPr>
            <a:endParaRPr lang="en-US" altLang="zh-CN" dirty="0">
              <a:solidFill>
                <a:srgbClr val="444444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4502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3. Saliency Survey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37002" y="669131"/>
            <a:ext cx="1157872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2800" b="1" dirty="0">
                <a:solidFill>
                  <a:srgbClr val="333333"/>
                </a:solidFill>
                <a:latin typeface="Open Sans"/>
              </a:rPr>
              <a:t>Traditional Methods</a:t>
            </a:r>
          </a:p>
          <a:p>
            <a:pPr marL="342900" indent="-342900"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[BSCA][2015][CVPR]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Detection via Cellular Automata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[GLC][2015][PR]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Salient Object Detection via Global and Local Cues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[LPS][2015][TIP]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Inner and Inter Label Propagation Salient Object Detection in the Wild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[MAP][2015][TIP]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Region Detection based on Markov Absorption Probabilities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[BFS][2015][NC]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Detection via Background and Foreground Seed Selection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[MST][2016][CVPR]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Real-Time Salient Object Detection with a Minimum Spanning Tree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[PM][2016][ECCV]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Pattern Mining Saliency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[DSP][2016][PR]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Discriminative saliency propagation with sink points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[WLRR][2017][SPL]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Salient Object Detection via Weighted Low Rank Matrix Recovery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[MIL][2017][TIP]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Salient Object Detection via Multiple Instance Learning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[SMD][2017][PAMI]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Salient Object Detection via Structured Matrix Decomposition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[MDC][2017][TIP]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300-FPS Salient Object Detection via Minimum Directional Contrast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[WMR][2018][NC]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Saliency detection via affinity graph learning and weighted manifold ranking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[RCRR][2018][TIP]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Reversion correction and regularized random walk ranking for saliency detection</a:t>
            </a:r>
            <a:r>
              <a:rPr lang="en-US" altLang="zh-CN" dirty="0">
                <a:solidFill>
                  <a:srgbClr val="444444"/>
                </a:solidFill>
                <a:latin typeface="inherit"/>
              </a:rPr>
              <a:t>,</a:t>
            </a:r>
          </a:p>
          <a:p>
            <a:pPr fontAlgn="base">
              <a:buFont typeface="+mj-lt"/>
              <a:buAutoNum type="arabicPeriod" startAt="36"/>
            </a:pPr>
            <a:r>
              <a:rPr lang="en-US" altLang="zh-CN" dirty="0">
                <a:solidFill>
                  <a:srgbClr val="444444"/>
                </a:solidFill>
                <a:latin typeface="inherit"/>
              </a:rPr>
              <a:t>[WFD][2018][PR]</a:t>
            </a:r>
            <a:r>
              <a:rPr lang="en-US" altLang="zh-CN" b="1" dirty="0">
                <a:solidFill>
                  <a:srgbClr val="444444"/>
                </a:solidFill>
                <a:latin typeface="inherit"/>
              </a:rPr>
              <a:t>Water flow driven salient object detection at 180 fps,</a:t>
            </a:r>
            <a:endParaRPr lang="en-US" altLang="zh-CN" dirty="0">
              <a:solidFill>
                <a:srgbClr val="444444"/>
              </a:solidFill>
              <a:latin typeface="inheri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1396" y="4194628"/>
            <a:ext cx="10653486" cy="2612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74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3. Saliency Survey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70901" y="900485"/>
            <a:ext cx="1157872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2800" b="1" dirty="0" smtClean="0">
                <a:solidFill>
                  <a:srgbClr val="333333"/>
                </a:solidFill>
                <a:latin typeface="Open Sans"/>
              </a:rPr>
              <a:t>Deep-Learning Methods</a:t>
            </a:r>
            <a:endParaRPr lang="en-US" altLang="zh-CN" dirty="0" smtClean="0"/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 smtClean="0"/>
              <a:t>LEGS</a:t>
            </a:r>
            <a:r>
              <a:rPr lang="en-US" altLang="zh-CN" dirty="0"/>
              <a:t>: </a:t>
            </a:r>
            <a:r>
              <a:rPr lang="en-US" altLang="zh-CN" b="1" dirty="0"/>
              <a:t>Deep networks for saliency detection via local estimation and global search</a:t>
            </a:r>
            <a:r>
              <a:rPr lang="en-US" altLang="zh-CN" dirty="0"/>
              <a:t>, Wang, L. et al, CVPR, 2015.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MC: </a:t>
            </a:r>
            <a:r>
              <a:rPr lang="en-US" altLang="zh-CN" b="1" dirty="0"/>
              <a:t>Saliency detection by multi-context deep learning</a:t>
            </a:r>
            <a:r>
              <a:rPr lang="en-US" altLang="zh-CN" dirty="0"/>
              <a:t>, Zhao, R., et al, CVPR, 2015.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MDF: </a:t>
            </a:r>
            <a:r>
              <a:rPr lang="en-US" altLang="zh-CN" b="1" dirty="0"/>
              <a:t>Visual saliency based on multiscale deep features</a:t>
            </a:r>
            <a:r>
              <a:rPr lang="en-US" altLang="zh-CN" dirty="0"/>
              <a:t>, Li, G., et al, CVPR, 2015.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DCL: </a:t>
            </a:r>
            <a:r>
              <a:rPr lang="en-US" altLang="zh-CN" b="1" dirty="0"/>
              <a:t>Deep Contrast Learning for Salient Object Detection</a:t>
            </a:r>
            <a:r>
              <a:rPr lang="en-US" altLang="zh-CN" dirty="0"/>
              <a:t>, Li, </a:t>
            </a:r>
            <a:r>
              <a:rPr lang="en-US" altLang="zh-CN" dirty="0" err="1"/>
              <a:t>G.,et</a:t>
            </a:r>
            <a:r>
              <a:rPr lang="en-US" altLang="zh-CN" dirty="0"/>
              <a:t> al, CVPR, 2016.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ELD: </a:t>
            </a:r>
            <a:r>
              <a:rPr lang="en-US" altLang="zh-CN" b="1" dirty="0"/>
              <a:t>Deep Saliency with Encoded Low level Distance Map and High Level Features</a:t>
            </a:r>
            <a:r>
              <a:rPr lang="en-US" altLang="zh-CN" dirty="0"/>
              <a:t>, </a:t>
            </a:r>
            <a:r>
              <a:rPr lang="en-US" altLang="zh-CN" dirty="0" err="1"/>
              <a:t>Gayoung</a:t>
            </a:r>
            <a:r>
              <a:rPr lang="en-US" altLang="zh-CN" dirty="0"/>
              <a:t>, L., et al, CVPR, 2016.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DHS: </a:t>
            </a:r>
            <a:r>
              <a:rPr lang="en-US" altLang="zh-CN" b="1" dirty="0" err="1"/>
              <a:t>DHSNet</a:t>
            </a:r>
            <a:r>
              <a:rPr lang="en-US" altLang="zh-CN" b="1" dirty="0"/>
              <a:t>: Deep Hierarchical Saliency Network for Salient Object Detection</a:t>
            </a:r>
            <a:r>
              <a:rPr lang="en-US" altLang="zh-CN" dirty="0"/>
              <a:t>, Liu, N., et al, CVPR, 2016.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RFCN: </a:t>
            </a:r>
            <a:r>
              <a:rPr lang="en-US" altLang="zh-CN" b="1" dirty="0"/>
              <a:t>Saliency detection with recurrent fully convolutional networks</a:t>
            </a:r>
            <a:r>
              <a:rPr lang="en-US" altLang="zh-CN" dirty="0"/>
              <a:t>, Wang, L., et al,  ECCV, 2016.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CRPSD: </a:t>
            </a:r>
            <a:r>
              <a:rPr lang="en-US" altLang="zh-CN" b="1" dirty="0"/>
              <a:t>Saliency Detection via Combining Region-Level and Pixel-Level Predictions with CNNs</a:t>
            </a:r>
            <a:r>
              <a:rPr lang="en-US" altLang="zh-CN" dirty="0"/>
              <a:t>, ECCV, 2016.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DISC: </a:t>
            </a:r>
            <a:r>
              <a:rPr lang="en-US" altLang="zh-CN" b="1" dirty="0"/>
              <a:t>DISC: Deep image saliency computing via progressive representation learning</a:t>
            </a:r>
            <a:r>
              <a:rPr lang="en-US" altLang="zh-CN" dirty="0"/>
              <a:t>,  Chen, T., et al,  TNNLS, 2016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DS: </a:t>
            </a:r>
            <a:r>
              <a:rPr lang="en-US" altLang="zh-CN" b="1" dirty="0" err="1"/>
              <a:t>DeepSaliency</a:t>
            </a:r>
            <a:r>
              <a:rPr lang="en-US" altLang="zh-CN" b="1" dirty="0"/>
              <a:t>: Multi-task deep neural network model for salient object detection</a:t>
            </a:r>
            <a:r>
              <a:rPr lang="en-US" altLang="zh-CN" dirty="0"/>
              <a:t>, Li, X., et al, TIP, 2016.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IMC: </a:t>
            </a:r>
            <a:r>
              <a:rPr lang="en-US" altLang="zh-CN" b="1" dirty="0"/>
              <a:t>Deep Salient Object Detection by Integrating Multi-level Cues</a:t>
            </a:r>
            <a:r>
              <a:rPr lang="en-US" altLang="zh-CN" dirty="0"/>
              <a:t>, Zhang, J., et al, WACV 2017.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DSS: </a:t>
            </a:r>
            <a:r>
              <a:rPr lang="en-US" altLang="zh-CN" b="1" dirty="0"/>
              <a:t>Deeply supervised salient object detection with short connections</a:t>
            </a:r>
            <a:r>
              <a:rPr lang="en-US" altLang="zh-CN" dirty="0"/>
              <a:t>, </a:t>
            </a:r>
            <a:r>
              <a:rPr lang="en-US" altLang="zh-CN" dirty="0" err="1"/>
              <a:t>Hou</a:t>
            </a:r>
            <a:r>
              <a:rPr lang="en-US" altLang="zh-CN" dirty="0"/>
              <a:t>, Q., et al, CVPR, 2017/TPAMI, 2018.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NLDF: </a:t>
            </a:r>
            <a:r>
              <a:rPr lang="en-US" altLang="zh-CN" b="1" dirty="0"/>
              <a:t>Non-local deep features for salient object detection</a:t>
            </a:r>
            <a:r>
              <a:rPr lang="en-US" altLang="zh-CN" dirty="0"/>
              <a:t>, Luo, Z., et al, CVPR, 2017.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AMU: </a:t>
            </a:r>
            <a:r>
              <a:rPr lang="en-US" altLang="zh-CN" b="1" dirty="0"/>
              <a:t>Amulet: Aggregating multi-level convolutional features for salient object detection,</a:t>
            </a:r>
            <a:r>
              <a:rPr lang="en-US" altLang="zh-CN" dirty="0"/>
              <a:t> Zhang, P., et al, ICCV, 2017.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CN" dirty="0"/>
              <a:t>UCF: </a:t>
            </a:r>
            <a:r>
              <a:rPr lang="en-US" altLang="zh-CN" b="1" dirty="0"/>
              <a:t>Learning Uncertain Convolutional Features for Accurate Saliency Detection</a:t>
            </a:r>
            <a:r>
              <a:rPr lang="en-US" altLang="zh-CN" dirty="0"/>
              <a:t>, Zhang, P., et al, ICCV, 2017.</a:t>
            </a:r>
          </a:p>
          <a:p>
            <a:pPr fontAlgn="base">
              <a:buFont typeface="+mj-lt"/>
              <a:buAutoNum type="arabicPeriod"/>
            </a:pPr>
            <a:endParaRPr lang="en-US" altLang="zh-CN" dirty="0" smtClean="0">
              <a:solidFill>
                <a:srgbClr val="444444"/>
              </a:solidFill>
              <a:latin typeface="inheri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3199" y="1393370"/>
            <a:ext cx="10962107" cy="2688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03198" y="4383314"/>
            <a:ext cx="11190515" cy="2744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3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5"/>
                </a:solidFill>
              </a:rPr>
              <a:t>3. Saliency Survey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70901" y="900485"/>
            <a:ext cx="1157872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2800" b="1" dirty="0" smtClean="0">
                <a:solidFill>
                  <a:srgbClr val="333333"/>
                </a:solidFill>
                <a:latin typeface="Open Sans"/>
              </a:rPr>
              <a:t>Deep-Learning Methods</a:t>
            </a:r>
          </a:p>
          <a:p>
            <a:pPr fontAlgn="base"/>
            <a:endParaRPr lang="en-US" altLang="zh-CN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MSRNet: 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Instance-Level Salient Object Segmentation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, Li, G., et al, CVPR, 2017.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WSS: 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Learning to Detect Salient Objects with Image-level Supervision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, CVPR, 2017.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MDC: 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300-FPS Salient Object Detection via Minimum Directional Contrast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, Huang, X., et al, TIP, 2017. [</a:t>
            </a:r>
            <a:r>
              <a:rPr lang="zh-CN" altLang="zh-CN" dirty="0">
                <a:solidFill>
                  <a:srgbClr val="2D48E2"/>
                </a:solidFill>
                <a:latin typeface="Arial" panose="020B0604020202020204" pitchFamily="34" charset="0"/>
                <a:ea typeface="inherit"/>
                <a:hlinkClick r:id="rId3"/>
              </a:rPr>
              <a:t>code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]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SRM: 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A stagewise refinement model for detecting salient objects in images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, CVPR, 2017.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CARNet: 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Salient Object Detection using a Context-Aware Refinement Network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, BMVC,2017.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DLS: 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Deep Level Sets for Salient Object Detection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, ECCV, 2017.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R3Net: </a:t>
            </a:r>
            <a:r>
              <a:rPr lang="zh-CN" altLang="zh-CN" b="1" dirty="0">
                <a:solidFill>
                  <a:srgbClr val="2D48E2"/>
                </a:solidFill>
                <a:latin typeface="Arial" panose="020B0604020202020204" pitchFamily="34" charset="0"/>
                <a:ea typeface="inherit"/>
                <a:hlinkClick r:id="rId4"/>
              </a:rPr>
              <a:t>Recurrent Residual Refinement Network for Saliency Detection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, IJCAI,  2018.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EARNet: </a:t>
            </a:r>
            <a:r>
              <a:rPr lang="zh-CN" altLang="zh-CN" dirty="0">
                <a:solidFill>
                  <a:srgbClr val="2D48E2"/>
                </a:solidFill>
                <a:latin typeface="Arial" panose="020B0604020202020204" pitchFamily="34" charset="0"/>
                <a:ea typeface="inherit"/>
                <a:hlinkClick r:id="rId5"/>
              </a:rPr>
              <a:t>Embedding Attention and Residual Network for Accurate Salient Object Detection,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 Cybernetics, 2018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PiCANet: 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Learning pixel-wise contextual attention for saliency detection, 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CVPR, 2018.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BDMPM: 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A Bi-directional Message Passing Model for Salient Object Detection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, CVPR, 2018.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PAGRN: 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Progressive attention guided recurrent network for salient object detection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, CVPR, 2018.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DGRL: 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Detect globally, refine locally: A novel approach to saliency detection, 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CVPR, 2018.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ASNet: 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Salient Object Detection Driven by Fixation Prediction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, CVPR, 2018.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LPS: 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Learning to Promote Saliency Detectors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, CVPR, 2018.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16"/>
            </a:pP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RAS:</a:t>
            </a:r>
            <a:r>
              <a:rPr lang="zh-CN" altLang="zh-CN" b="1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 Reverse Attention for Salient Object Detection</a:t>
            </a:r>
            <a:r>
              <a:rPr lang="zh-CN" altLang="zh-CN" dirty="0">
                <a:solidFill>
                  <a:srgbClr val="444444"/>
                </a:solidFill>
                <a:latin typeface="Arial" panose="020B0604020202020204" pitchFamily="34" charset="0"/>
                <a:ea typeface="inherit"/>
              </a:rPr>
              <a:t>, ECCV, 2018.</a:t>
            </a:r>
            <a:endParaRPr lang="zh-CN" altLang="zh-CN" dirty="0">
              <a:solidFill>
                <a:srgbClr val="444444"/>
              </a:solidFill>
              <a:latin typeface="Arial" panose="020B0604020202020204" pitchFamily="34" charset="0"/>
              <a:ea typeface="Open Sans"/>
            </a:endParaRPr>
          </a:p>
          <a:p>
            <a:pPr marL="342900" indent="-342900" fontAlgn="base">
              <a:buFont typeface="+mj-lt"/>
              <a:buAutoNum type="arabicPeriod"/>
            </a:pPr>
            <a:endParaRPr lang="en-US" altLang="zh-CN" dirty="0" smtClean="0"/>
          </a:p>
          <a:p>
            <a:pPr marL="342900" indent="-342900" fontAlgn="base">
              <a:buFont typeface="+mj-lt"/>
              <a:buAutoNum type="arabicPeriod"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394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8" objId="6"/>
        <p14:stopEvt time="892" objId="6"/>
      </p14:showEvtLst>
    </p:ext>
  </p:extLst>
</p:sld>
</file>

<file path=ppt/theme/theme1.xml><?xml version="1.0" encoding="utf-8"?>
<a:theme xmlns:a="http://schemas.openxmlformats.org/drawingml/2006/main" name="Nankai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nkai" id="{A0BD9BC9-9D41-4E65-BD51-32DF3B3959B3}" vid="{7B9499CF-5854-4EF6-8CF6-D37727A849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Nankai</Template>
  <TotalTime>5421</TotalTime>
  <Words>10392</Words>
  <Application>Microsoft Office PowerPoint</Application>
  <PresentationFormat>宽屏</PresentationFormat>
  <Paragraphs>863</Paragraphs>
  <Slides>102</Slides>
  <Notes>102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102</vt:i4>
      </vt:variant>
    </vt:vector>
  </HeadingPairs>
  <TitlesOfParts>
    <vt:vector size="115" baseType="lpstr">
      <vt:lpstr>-apple-system</vt:lpstr>
      <vt:lpstr>inherit</vt:lpstr>
      <vt:lpstr>Open Sans</vt:lpstr>
      <vt:lpstr>黑体</vt:lpstr>
      <vt:lpstr>宋体</vt:lpstr>
      <vt:lpstr>宋体</vt:lpstr>
      <vt:lpstr>华文琥珀</vt:lpstr>
      <vt:lpstr>华文楷体</vt:lpstr>
      <vt:lpstr>Arial</vt:lpstr>
      <vt:lpstr>Calibri</vt:lpstr>
      <vt:lpstr>Calibri Light</vt:lpstr>
      <vt:lpstr>Times New Roman</vt:lpstr>
      <vt:lpstr>Nankai</vt:lpstr>
      <vt:lpstr>CV最新进展讨论</vt:lpstr>
      <vt:lpstr>提纲</vt:lpstr>
      <vt:lpstr>提纲</vt:lpstr>
      <vt:lpstr>1. CVPR2019 Related Works</vt:lpstr>
      <vt:lpstr>1.CVPR2019 Related Works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Segmentation</vt:lpstr>
      <vt:lpstr>Light-weight Network</vt:lpstr>
      <vt:lpstr>Light-weight Network</vt:lpstr>
      <vt:lpstr>Light-weight Network</vt:lpstr>
      <vt:lpstr>Light-weight Network</vt:lpstr>
      <vt:lpstr>Light-weight Network</vt:lpstr>
      <vt:lpstr>Light-weight Network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Style-transfer &amp; GAN</vt:lpstr>
      <vt:lpstr>Dataset augmentation (Motion Blur)</vt:lpstr>
      <vt:lpstr>Dataset augmentation (Motion Blur)</vt:lpstr>
      <vt:lpstr>Dataset augmentation (Motion Blur)</vt:lpstr>
      <vt:lpstr>Dataset augmentation (Motion Blur)</vt:lpstr>
      <vt:lpstr>Dataset augmentation (Motion Blur)</vt:lpstr>
      <vt:lpstr>Vision &amp; Audio</vt:lpstr>
      <vt:lpstr>Vision &amp; Audio</vt:lpstr>
      <vt:lpstr>Vision &amp; Audio</vt:lpstr>
      <vt:lpstr>Vision &amp; Audio</vt:lpstr>
      <vt:lpstr>Vision &amp; Audio</vt:lpstr>
      <vt:lpstr>Vision &amp; Audio</vt:lpstr>
      <vt:lpstr>Vision &amp; Audio</vt:lpstr>
      <vt:lpstr>Fashion Layout</vt:lpstr>
      <vt:lpstr>Fashion Layout</vt:lpstr>
      <vt:lpstr>Fashion Layout</vt:lpstr>
      <vt:lpstr>Fashion Layout</vt:lpstr>
      <vt:lpstr>Fashion Layout</vt:lpstr>
      <vt:lpstr>Water Remove</vt:lpstr>
      <vt:lpstr>Water Remove</vt:lpstr>
      <vt:lpstr>Water Remove</vt:lpstr>
      <vt:lpstr>Water Remove</vt:lpstr>
      <vt:lpstr>Emotion-aware/Cognition-level</vt:lpstr>
      <vt:lpstr>Emotion-aware/Cognition-level</vt:lpstr>
      <vt:lpstr>Emotion-aware/Cognition-level</vt:lpstr>
      <vt:lpstr>Emotion-aware/Cognition-level</vt:lpstr>
      <vt:lpstr>Emotion-aware/Cognition-level</vt:lpstr>
      <vt:lpstr>Emotion-aware/Cognition-level</vt:lpstr>
      <vt:lpstr>Emotion-aware/Cognition-level</vt:lpstr>
      <vt:lpstr>提纲</vt:lpstr>
      <vt:lpstr>2. CVPR2019 Interesting App&amp;Product</vt:lpstr>
      <vt:lpstr>2. CVPR2019 Interesting App&amp;Product</vt:lpstr>
      <vt:lpstr>2. CVPR2019 Interesting App&amp;Product</vt:lpstr>
      <vt:lpstr>2. Interesting App&amp;Product</vt:lpstr>
      <vt:lpstr>2. Interesting App&amp;Product</vt:lpstr>
      <vt:lpstr>提纲</vt:lpstr>
      <vt:lpstr>3. Saliency Survey</vt:lpstr>
      <vt:lpstr>3. Saliency Survey</vt:lpstr>
      <vt:lpstr>3. Saliency Survey</vt:lpstr>
      <vt:lpstr>3. Saliency Survey</vt:lpstr>
      <vt:lpstr>3. Saliency Survey</vt:lpstr>
      <vt:lpstr>3. Saliency Survey</vt:lpstr>
      <vt:lpstr>3. Saliency Survey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BING: Binarized Normed Gradients for Objectness Estimation at 300fps</dc:title>
  <dc:creator>MingMing Cheng</dc:creator>
  <cp:lastModifiedBy>Deng-Ping Fan</cp:lastModifiedBy>
  <cp:revision>1083</cp:revision>
  <dcterms:created xsi:type="dcterms:W3CDTF">2014-04-15T14:23:17Z</dcterms:created>
  <dcterms:modified xsi:type="dcterms:W3CDTF">2022-02-25T09:02:20Z</dcterms:modified>
</cp:coreProperties>
</file>